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handoutMasterIdLst>
    <p:handoutMasterId r:id="rId127"/>
  </p:handoutMasterIdLst>
  <p:sldIdLst>
    <p:sldId id="396" r:id="rId2"/>
    <p:sldId id="336" r:id="rId3"/>
    <p:sldId id="337" r:id="rId4"/>
    <p:sldId id="338" r:id="rId5"/>
    <p:sldId id="347" r:id="rId6"/>
    <p:sldId id="348" r:id="rId7"/>
    <p:sldId id="349" r:id="rId8"/>
    <p:sldId id="387" r:id="rId9"/>
    <p:sldId id="404" r:id="rId10"/>
    <p:sldId id="350" r:id="rId11"/>
    <p:sldId id="414" r:id="rId12"/>
    <p:sldId id="406" r:id="rId13"/>
    <p:sldId id="407" r:id="rId14"/>
    <p:sldId id="415" r:id="rId15"/>
    <p:sldId id="408" r:id="rId16"/>
    <p:sldId id="409" r:id="rId17"/>
    <p:sldId id="410" r:id="rId18"/>
    <p:sldId id="411" r:id="rId19"/>
    <p:sldId id="412" r:id="rId20"/>
    <p:sldId id="413" r:id="rId21"/>
    <p:sldId id="405" r:id="rId22"/>
    <p:sldId id="351" r:id="rId23"/>
    <p:sldId id="353" r:id="rId24"/>
    <p:sldId id="352" r:id="rId25"/>
    <p:sldId id="417" r:id="rId26"/>
    <p:sldId id="468" r:id="rId27"/>
    <p:sldId id="469" r:id="rId28"/>
    <p:sldId id="418" r:id="rId29"/>
    <p:sldId id="419" r:id="rId30"/>
    <p:sldId id="420" r:id="rId31"/>
    <p:sldId id="421" r:id="rId32"/>
    <p:sldId id="422" r:id="rId33"/>
    <p:sldId id="423" r:id="rId34"/>
    <p:sldId id="354" r:id="rId35"/>
    <p:sldId id="424" r:id="rId36"/>
    <p:sldId id="425" r:id="rId37"/>
    <p:sldId id="426" r:id="rId38"/>
    <p:sldId id="427" r:id="rId39"/>
    <p:sldId id="428" r:id="rId40"/>
    <p:sldId id="429" r:id="rId41"/>
    <p:sldId id="397" r:id="rId42"/>
    <p:sldId id="430" r:id="rId43"/>
    <p:sldId id="398" r:id="rId44"/>
    <p:sldId id="431" r:id="rId45"/>
    <p:sldId id="399" r:id="rId46"/>
    <p:sldId id="432" r:id="rId47"/>
    <p:sldId id="400" r:id="rId48"/>
    <p:sldId id="433" r:id="rId49"/>
    <p:sldId id="401" r:id="rId50"/>
    <p:sldId id="434" r:id="rId51"/>
    <p:sldId id="402" r:id="rId52"/>
    <p:sldId id="357" r:id="rId53"/>
    <p:sldId id="356" r:id="rId54"/>
    <p:sldId id="358" r:id="rId55"/>
    <p:sldId id="359" r:id="rId56"/>
    <p:sldId id="361" r:id="rId57"/>
    <p:sldId id="470" r:id="rId58"/>
    <p:sldId id="481" r:id="rId59"/>
    <p:sldId id="471" r:id="rId60"/>
    <p:sldId id="472" r:id="rId61"/>
    <p:sldId id="473" r:id="rId62"/>
    <p:sldId id="474" r:id="rId63"/>
    <p:sldId id="475" r:id="rId64"/>
    <p:sldId id="476" r:id="rId65"/>
    <p:sldId id="477" r:id="rId66"/>
    <p:sldId id="478" r:id="rId67"/>
    <p:sldId id="479" r:id="rId68"/>
    <p:sldId id="480" r:id="rId69"/>
    <p:sldId id="482" r:id="rId70"/>
    <p:sldId id="362" r:id="rId71"/>
    <p:sldId id="363" r:id="rId72"/>
    <p:sldId id="364" r:id="rId73"/>
    <p:sldId id="441" r:id="rId74"/>
    <p:sldId id="442" r:id="rId75"/>
    <p:sldId id="365" r:id="rId76"/>
    <p:sldId id="366" r:id="rId77"/>
    <p:sldId id="367" r:id="rId78"/>
    <p:sldId id="368" r:id="rId79"/>
    <p:sldId id="369" r:id="rId80"/>
    <p:sldId id="370" r:id="rId81"/>
    <p:sldId id="443" r:id="rId82"/>
    <p:sldId id="371" r:id="rId83"/>
    <p:sldId id="372" r:id="rId84"/>
    <p:sldId id="373" r:id="rId85"/>
    <p:sldId id="380" r:id="rId86"/>
    <p:sldId id="388" r:id="rId87"/>
    <p:sldId id="389" r:id="rId88"/>
    <p:sldId id="390" r:id="rId89"/>
    <p:sldId id="391" r:id="rId90"/>
    <p:sldId id="392" r:id="rId91"/>
    <p:sldId id="440" r:id="rId92"/>
    <p:sldId id="394" r:id="rId93"/>
    <p:sldId id="444" r:id="rId94"/>
    <p:sldId id="445" r:id="rId95"/>
    <p:sldId id="395" r:id="rId96"/>
    <p:sldId id="314" r:id="rId97"/>
    <p:sldId id="317" r:id="rId98"/>
    <p:sldId id="316" r:id="rId99"/>
    <p:sldId id="446" r:id="rId100"/>
    <p:sldId id="448" r:id="rId101"/>
    <p:sldId id="449" r:id="rId102"/>
    <p:sldId id="450" r:id="rId103"/>
    <p:sldId id="451" r:id="rId104"/>
    <p:sldId id="460" r:id="rId105"/>
    <p:sldId id="318" r:id="rId106"/>
    <p:sldId id="461" r:id="rId107"/>
    <p:sldId id="459" r:id="rId108"/>
    <p:sldId id="452" r:id="rId109"/>
    <p:sldId id="453" r:id="rId110"/>
    <p:sldId id="454" r:id="rId111"/>
    <p:sldId id="456" r:id="rId112"/>
    <p:sldId id="457" r:id="rId113"/>
    <p:sldId id="467" r:id="rId114"/>
    <p:sldId id="464" r:id="rId115"/>
    <p:sldId id="458" r:id="rId116"/>
    <p:sldId id="321" r:id="rId117"/>
    <p:sldId id="320" r:id="rId118"/>
    <p:sldId id="323" r:id="rId119"/>
    <p:sldId id="324" r:id="rId120"/>
    <p:sldId id="462" r:id="rId121"/>
    <p:sldId id="466" r:id="rId122"/>
    <p:sldId id="465" r:id="rId123"/>
    <p:sldId id="463" r:id="rId124"/>
    <p:sldId id="403" r:id="rId1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A8C"/>
    <a:srgbClr val="F2F1EB"/>
    <a:srgbClr val="F3F2ED"/>
    <a:srgbClr val="B4B3AF"/>
    <a:srgbClr val="F2F2EC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handoutMaster" Target="handoutMasters/handoutMaster1.xml"/><Relationship Id="rId128" Type="http://schemas.openxmlformats.org/officeDocument/2006/relationships/printerSettings" Target="printerSettings/printerSettings1.bin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ang_share:autotome_ios:process_src: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ang_share:autotome_ios:process_src: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ang_share:autotome_ios:process_src: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ang_share:autotome_ios:process_src: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Sheet2!$M$1</c:f>
              <c:strCache>
                <c:ptCount val="1"/>
                <c:pt idx="0">
                  <c:v> codeSize</c:v>
                </c:pt>
              </c:strCache>
            </c:strRef>
          </c:tx>
          <c:invertIfNegative val="0"/>
          <c:val>
            <c:numRef>
              <c:f>Sheet2!$M$2:$M$12</c:f>
              <c:numCache>
                <c:formatCode>General</c:formatCode>
                <c:ptCount val="11"/>
                <c:pt idx="0">
                  <c:v>65108.0</c:v>
                </c:pt>
                <c:pt idx="1">
                  <c:v>66904.0</c:v>
                </c:pt>
                <c:pt idx="2">
                  <c:v>71148.0</c:v>
                </c:pt>
                <c:pt idx="3">
                  <c:v>76280.0</c:v>
                </c:pt>
                <c:pt idx="4">
                  <c:v>82204.0</c:v>
                </c:pt>
                <c:pt idx="5">
                  <c:v>89400.0</c:v>
                </c:pt>
                <c:pt idx="6">
                  <c:v>91328.0</c:v>
                </c:pt>
                <c:pt idx="7">
                  <c:v>93756.0</c:v>
                </c:pt>
                <c:pt idx="8">
                  <c:v>96764.0</c:v>
                </c:pt>
                <c:pt idx="9">
                  <c:v>97916.0</c:v>
                </c:pt>
                <c:pt idx="10">
                  <c:v>97944.0</c:v>
                </c:pt>
              </c:numCache>
            </c:numRef>
          </c:val>
        </c:ser>
        <c:ser>
          <c:idx val="1"/>
          <c:order val="1"/>
          <c:tx>
            <c:strRef>
              <c:f>Sheet2!$N$1</c:f>
              <c:strCache>
                <c:ptCount val="1"/>
                <c:pt idx="0">
                  <c:v> dataSize</c:v>
                </c:pt>
              </c:strCache>
            </c:strRef>
          </c:tx>
          <c:invertIfNegative val="0"/>
          <c:val>
            <c:numRef>
              <c:f>Sheet2!$N$2:$N$12</c:f>
              <c:numCache>
                <c:formatCode>General</c:formatCode>
                <c:ptCount val="11"/>
                <c:pt idx="0">
                  <c:v>10082.0</c:v>
                </c:pt>
                <c:pt idx="1">
                  <c:v>10235.0</c:v>
                </c:pt>
                <c:pt idx="2">
                  <c:v>10547.0</c:v>
                </c:pt>
                <c:pt idx="3">
                  <c:v>11161.0</c:v>
                </c:pt>
                <c:pt idx="4">
                  <c:v>11709.0</c:v>
                </c:pt>
                <c:pt idx="5">
                  <c:v>12299.0</c:v>
                </c:pt>
                <c:pt idx="6">
                  <c:v>12458.0</c:v>
                </c:pt>
                <c:pt idx="7">
                  <c:v>12683.0</c:v>
                </c:pt>
                <c:pt idx="8">
                  <c:v>13116.0</c:v>
                </c:pt>
                <c:pt idx="9">
                  <c:v>13238.0</c:v>
                </c:pt>
                <c:pt idx="10">
                  <c:v>13238.0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5431896"/>
        <c:axId val="-2075428920"/>
      </c:barChart>
      <c:catAx>
        <c:axId val="-2075431896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5428920"/>
        <c:crosses val="autoZero"/>
        <c:auto val="1"/>
        <c:lblAlgn val="ctr"/>
        <c:lblOffset val="100"/>
        <c:noMultiLvlLbl val="0"/>
      </c:catAx>
      <c:valAx>
        <c:axId val="-20754289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54318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Sheet2!$T$93</c:f>
              <c:strCache>
                <c:ptCount val="1"/>
                <c:pt idx="0">
                  <c:v> codeSize</c:v>
                </c:pt>
              </c:strCache>
            </c:strRef>
          </c:tx>
          <c:invertIfNegative val="0"/>
          <c:val>
            <c:numRef>
              <c:f>Sheet2!$T$94:$T$101</c:f>
              <c:numCache>
                <c:formatCode>General</c:formatCode>
                <c:ptCount val="8"/>
                <c:pt idx="0">
                  <c:v>156872.0</c:v>
                </c:pt>
                <c:pt idx="1">
                  <c:v>158668.0</c:v>
                </c:pt>
                <c:pt idx="2">
                  <c:v>162912.0</c:v>
                </c:pt>
                <c:pt idx="3">
                  <c:v>168044.0</c:v>
                </c:pt>
                <c:pt idx="4">
                  <c:v>173968.0</c:v>
                </c:pt>
                <c:pt idx="5">
                  <c:v>181164.0</c:v>
                </c:pt>
                <c:pt idx="6">
                  <c:v>183092.0</c:v>
                </c:pt>
                <c:pt idx="7">
                  <c:v>185520.0</c:v>
                </c:pt>
              </c:numCache>
            </c:numRef>
          </c:val>
        </c:ser>
        <c:ser>
          <c:idx val="1"/>
          <c:order val="1"/>
          <c:tx>
            <c:strRef>
              <c:f>Sheet2!$U$93</c:f>
              <c:strCache>
                <c:ptCount val="1"/>
                <c:pt idx="0">
                  <c:v> dataSize</c:v>
                </c:pt>
              </c:strCache>
            </c:strRef>
          </c:tx>
          <c:invertIfNegative val="0"/>
          <c:val>
            <c:numRef>
              <c:f>Sheet2!$U$94:$U$101</c:f>
              <c:numCache>
                <c:formatCode>General</c:formatCode>
                <c:ptCount val="8"/>
                <c:pt idx="0">
                  <c:v>21032.0</c:v>
                </c:pt>
                <c:pt idx="1">
                  <c:v>21185.0</c:v>
                </c:pt>
                <c:pt idx="2">
                  <c:v>21497.0</c:v>
                </c:pt>
                <c:pt idx="3">
                  <c:v>22111.0</c:v>
                </c:pt>
                <c:pt idx="4">
                  <c:v>22659.0</c:v>
                </c:pt>
                <c:pt idx="5">
                  <c:v>23249.0</c:v>
                </c:pt>
                <c:pt idx="6">
                  <c:v>23408.0</c:v>
                </c:pt>
                <c:pt idx="7">
                  <c:v>23633.0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5368104"/>
        <c:axId val="-2075365128"/>
      </c:barChart>
      <c:catAx>
        <c:axId val="-207536810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5365128"/>
        <c:crosses val="autoZero"/>
        <c:auto val="1"/>
        <c:lblAlgn val="ctr"/>
        <c:lblOffset val="100"/>
        <c:noMultiLvlLbl val="0"/>
      </c:catAx>
      <c:valAx>
        <c:axId val="-20753651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53681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Sheet2!$M$1</c:f>
              <c:strCache>
                <c:ptCount val="1"/>
                <c:pt idx="0">
                  <c:v> codeSize</c:v>
                </c:pt>
              </c:strCache>
            </c:strRef>
          </c:tx>
          <c:invertIfNegative val="0"/>
          <c:val>
            <c:numRef>
              <c:f>Sheet2!$M$2:$M$12</c:f>
              <c:numCache>
                <c:formatCode>General</c:formatCode>
                <c:ptCount val="11"/>
                <c:pt idx="0">
                  <c:v>65108.0</c:v>
                </c:pt>
                <c:pt idx="1">
                  <c:v>66904.0</c:v>
                </c:pt>
                <c:pt idx="2">
                  <c:v>71148.0</c:v>
                </c:pt>
                <c:pt idx="3">
                  <c:v>76280.0</c:v>
                </c:pt>
                <c:pt idx="4">
                  <c:v>82204.0</c:v>
                </c:pt>
                <c:pt idx="5">
                  <c:v>89400.0</c:v>
                </c:pt>
                <c:pt idx="6">
                  <c:v>91328.0</c:v>
                </c:pt>
                <c:pt idx="7">
                  <c:v>93756.0</c:v>
                </c:pt>
                <c:pt idx="8">
                  <c:v>96764.0</c:v>
                </c:pt>
                <c:pt idx="9">
                  <c:v>97916.0</c:v>
                </c:pt>
                <c:pt idx="10">
                  <c:v>97944.0</c:v>
                </c:pt>
              </c:numCache>
            </c:numRef>
          </c:val>
        </c:ser>
        <c:ser>
          <c:idx val="1"/>
          <c:order val="1"/>
          <c:tx>
            <c:strRef>
              <c:f>Sheet2!$N$1</c:f>
              <c:strCache>
                <c:ptCount val="1"/>
                <c:pt idx="0">
                  <c:v> dataSize</c:v>
                </c:pt>
              </c:strCache>
            </c:strRef>
          </c:tx>
          <c:invertIfNegative val="0"/>
          <c:val>
            <c:numRef>
              <c:f>Sheet2!$N$2:$N$12</c:f>
              <c:numCache>
                <c:formatCode>General</c:formatCode>
                <c:ptCount val="11"/>
                <c:pt idx="0">
                  <c:v>10082.0</c:v>
                </c:pt>
                <c:pt idx="1">
                  <c:v>10235.0</c:v>
                </c:pt>
                <c:pt idx="2">
                  <c:v>10547.0</c:v>
                </c:pt>
                <c:pt idx="3">
                  <c:v>11161.0</c:v>
                </c:pt>
                <c:pt idx="4">
                  <c:v>11709.0</c:v>
                </c:pt>
                <c:pt idx="5">
                  <c:v>12299.0</c:v>
                </c:pt>
                <c:pt idx="6">
                  <c:v>12458.0</c:v>
                </c:pt>
                <c:pt idx="7">
                  <c:v>12683.0</c:v>
                </c:pt>
                <c:pt idx="8">
                  <c:v>13116.0</c:v>
                </c:pt>
                <c:pt idx="9">
                  <c:v>13238.0</c:v>
                </c:pt>
                <c:pt idx="10">
                  <c:v>13238.0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5340184"/>
        <c:axId val="-2075337208"/>
      </c:barChart>
      <c:catAx>
        <c:axId val="-207534018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5337208"/>
        <c:crosses val="autoZero"/>
        <c:auto val="1"/>
        <c:lblAlgn val="ctr"/>
        <c:lblOffset val="100"/>
        <c:noMultiLvlLbl val="0"/>
      </c:catAx>
      <c:valAx>
        <c:axId val="-2075337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53401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Sheet2!$T$1</c:f>
              <c:strCache>
                <c:ptCount val="1"/>
                <c:pt idx="0">
                  <c:v> codeSize</c:v>
                </c:pt>
              </c:strCache>
            </c:strRef>
          </c:tx>
          <c:invertIfNegative val="0"/>
          <c:val>
            <c:numRef>
              <c:f>Sheet2!$T$2:$T$12</c:f>
              <c:numCache>
                <c:formatCode>General</c:formatCode>
                <c:ptCount val="11"/>
                <c:pt idx="0">
                  <c:v>160776.0</c:v>
                </c:pt>
                <c:pt idx="1">
                  <c:v>162572.0</c:v>
                </c:pt>
                <c:pt idx="2">
                  <c:v>166816.0</c:v>
                </c:pt>
                <c:pt idx="3">
                  <c:v>171948.0</c:v>
                </c:pt>
                <c:pt idx="4">
                  <c:v>177872.0</c:v>
                </c:pt>
                <c:pt idx="5">
                  <c:v>185068.0</c:v>
                </c:pt>
                <c:pt idx="6">
                  <c:v>186996.0</c:v>
                </c:pt>
                <c:pt idx="7">
                  <c:v>189424.0</c:v>
                </c:pt>
                <c:pt idx="8">
                  <c:v>192432.0</c:v>
                </c:pt>
                <c:pt idx="9">
                  <c:v>193584.0</c:v>
                </c:pt>
                <c:pt idx="10">
                  <c:v>193612.0</c:v>
                </c:pt>
              </c:numCache>
            </c:numRef>
          </c:val>
        </c:ser>
        <c:ser>
          <c:idx val="1"/>
          <c:order val="1"/>
          <c:tx>
            <c:strRef>
              <c:f>Sheet2!$U$1</c:f>
              <c:strCache>
                <c:ptCount val="1"/>
                <c:pt idx="0">
                  <c:v> dataSize</c:v>
                </c:pt>
              </c:strCache>
            </c:strRef>
          </c:tx>
          <c:invertIfNegative val="0"/>
          <c:val>
            <c:numRef>
              <c:f>Sheet2!$U$2:$U$12</c:f>
              <c:numCache>
                <c:formatCode>General</c:formatCode>
                <c:ptCount val="11"/>
                <c:pt idx="0">
                  <c:v>21362.0</c:v>
                </c:pt>
                <c:pt idx="1">
                  <c:v>21515.0</c:v>
                </c:pt>
                <c:pt idx="2">
                  <c:v>21827.0</c:v>
                </c:pt>
                <c:pt idx="3">
                  <c:v>22441.0</c:v>
                </c:pt>
                <c:pt idx="4">
                  <c:v>22989.0</c:v>
                </c:pt>
                <c:pt idx="5">
                  <c:v>23579.0</c:v>
                </c:pt>
                <c:pt idx="6">
                  <c:v>23738.0</c:v>
                </c:pt>
                <c:pt idx="7">
                  <c:v>23963.0</c:v>
                </c:pt>
                <c:pt idx="8">
                  <c:v>24396.0</c:v>
                </c:pt>
                <c:pt idx="9">
                  <c:v>24518.0</c:v>
                </c:pt>
                <c:pt idx="10">
                  <c:v>24518.0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5312280"/>
        <c:axId val="-2075309304"/>
      </c:barChart>
      <c:catAx>
        <c:axId val="-2075312280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5309304"/>
        <c:crosses val="autoZero"/>
        <c:auto val="1"/>
        <c:lblAlgn val="ctr"/>
        <c:lblOffset val="100"/>
        <c:noMultiLvlLbl val="0"/>
      </c:catAx>
      <c:valAx>
        <c:axId val="-2075309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5312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FAA81-F63B-D446-8950-1805EFDAA799}" type="datetimeFigureOut">
              <a:rPr lang="en-US" smtClean="0"/>
              <a:t>12/27/13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BFE03-8EF0-ED46-9E7D-7063BFE7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161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D1BB-E01B-5B46-B1D6-88C678AE0A02}" type="datetimeFigureOut">
              <a:rPr lang="en-US" smtClean="0"/>
              <a:t>12/27/13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A6AB8-F2FC-E140-B109-285A0832A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52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infocenter.arm.com</a:t>
            </a:r>
            <a:r>
              <a:rPr lang="en-US" dirty="0" smtClean="0"/>
              <a:t>/help/topic/com.arm.doc.ddi0183f/DDI0183.pdf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A6AB8-F2FC-E140-B109-285A0832AD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BDFC-DCAE-3C4B-BDBD-5E2E7F4B8926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1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5B75-BB8D-4D43-AE97-6F51C29FDBEC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9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864A-1B63-AF4B-A141-BB67F6ED17DD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4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1799-4690-6E43-BD1E-DF649F093639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7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7642-55F6-B544-A648-509D7CD31D1C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1BAE4-8226-F441-A449-1F89E679433C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6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188A-018E-4D43-AC2B-427C7B5BB0B6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03E80-4676-A24B-991D-89C54DC278DF}" type="datetime1">
              <a:rPr lang="en-US" smtClean="0"/>
              <a:t>12/27/13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2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CD3D-7B7A-C74C-A4BF-AE6A19D5016D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5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7D22-3465-D74F-881A-2F590EF38BBB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A81F-D398-0C4E-9C3F-255AD6D90671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D7A00-4845-AD44-843F-5FDF9C0C873D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Ang Cui - 30c3 - Firmware Fat Camp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2F020-09B5-1245-B9CF-A16A2DB3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7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Relationship Id="rId3" Type="http://schemas.openxmlformats.org/officeDocument/2006/relationships/image" Target="../media/image8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umbi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8360879" cy="651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71835" y="607935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Trajan Pro"/>
                <a:cs typeface="Trajan Pro"/>
              </a:rPr>
              <a:t>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rajan Pro"/>
                <a:cs typeface="Trajan Pro"/>
              </a:rPr>
              <a:t>ng </a:t>
            </a:r>
            <a:r>
              <a:rPr lang="en-US" sz="1200" dirty="0" smtClean="0">
                <a:solidFill>
                  <a:srgbClr val="FF0000"/>
                </a:solidFill>
                <a:latin typeface="Trajan Pro"/>
                <a:cs typeface="Trajan Pro"/>
              </a:rPr>
              <a:t>C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rajan Pro"/>
                <a:cs typeface="Trajan Pro"/>
              </a:rPr>
              <a:t>ui </a:t>
            </a:r>
            <a:r>
              <a:rPr lang="en-US" sz="1200" dirty="0" smtClean="0">
                <a:solidFill>
                  <a:srgbClr val="FF0000"/>
                </a:solidFill>
                <a:latin typeface="Trajan Pro"/>
                <a:cs typeface="Trajan Pro"/>
              </a:rPr>
              <a:t>|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rajan Pro"/>
                <a:cs typeface="Trajan Pro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rajan Pro"/>
                <a:cs typeface="Trajan Pro"/>
              </a:rPr>
              <a:t>ang@cs.columbia.edu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rajan Pro"/>
              <a:cs typeface="Trajan Pro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D0DDB-9B4C-7C42-9FDB-FF654023E213}" type="datetime1">
              <a:rPr lang="en-US" smtClean="0"/>
              <a:t>12/27/13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5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ajan Pro"/>
                <a:cs typeface="Trajan Pro"/>
              </a:rPr>
              <a:t>Prior Art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>
                <a:latin typeface="Consolas"/>
                <a:cs typeface="Consolas"/>
              </a:rPr>
              <a:t>SigInt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 err="1" smtClean="0">
                <a:latin typeface="Consolas"/>
                <a:cs typeface="Consolas"/>
              </a:rPr>
              <a:t>Awesomesauce</a:t>
            </a:r>
            <a:r>
              <a:rPr lang="en-US" sz="1800" dirty="0" smtClean="0">
                <a:latin typeface="Consolas"/>
                <a:cs typeface="Consolas"/>
              </a:rPr>
              <a:t>, et. al </a:t>
            </a:r>
          </a:p>
          <a:p>
            <a:pPr lvl="1"/>
            <a:r>
              <a:rPr lang="en-US" sz="1400" dirty="0">
                <a:latin typeface="Consolas"/>
                <a:cs typeface="Consolas"/>
              </a:rPr>
              <a:t>TEMPEST Timeline: http://</a:t>
            </a:r>
            <a:r>
              <a:rPr lang="en-US" sz="1400" dirty="0" err="1">
                <a:latin typeface="Consolas"/>
                <a:cs typeface="Consolas"/>
              </a:rPr>
              <a:t>cryptome.org</a:t>
            </a:r>
            <a:r>
              <a:rPr lang="en-US" sz="1400" dirty="0">
                <a:latin typeface="Consolas"/>
                <a:cs typeface="Consolas"/>
              </a:rPr>
              <a:t>/tempest-</a:t>
            </a:r>
            <a:r>
              <a:rPr lang="en-US" sz="1400" dirty="0" err="1">
                <a:latin typeface="Consolas"/>
                <a:cs typeface="Consolas"/>
              </a:rPr>
              <a:t>time.htm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A04FB-77E5-AC47-9816-97386D240A7E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4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27 at 5.0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7" y="2256880"/>
            <a:ext cx="4684152" cy="3162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041" y="570893"/>
            <a:ext cx="678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Idea 1: Remove code that should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cs typeface="Consolas"/>
              </a:rPr>
              <a:t>never execute</a:t>
            </a:r>
            <a:endParaRPr lang="en-US" sz="20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47450" y="1945697"/>
            <a:ext cx="1313806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MGCP</a:t>
            </a:r>
          </a:p>
          <a:p>
            <a:r>
              <a:rPr lang="en-US" dirty="0" smtClean="0"/>
              <a:t>VRRP</a:t>
            </a:r>
          </a:p>
          <a:p>
            <a:r>
              <a:rPr lang="en-US" dirty="0" smtClean="0"/>
              <a:t>HSRP</a:t>
            </a:r>
          </a:p>
          <a:p>
            <a:r>
              <a:rPr lang="en-US" dirty="0" smtClean="0"/>
              <a:t>EIGRP</a:t>
            </a:r>
          </a:p>
          <a:p>
            <a:r>
              <a:rPr lang="en-US" dirty="0" smtClean="0"/>
              <a:t>HTTP/S</a:t>
            </a:r>
          </a:p>
          <a:p>
            <a:r>
              <a:rPr lang="en-US" dirty="0" smtClean="0"/>
              <a:t>SIP</a:t>
            </a:r>
          </a:p>
          <a:p>
            <a:r>
              <a:rPr lang="en-US" dirty="0" smtClean="0"/>
              <a:t>SCCP</a:t>
            </a:r>
          </a:p>
          <a:p>
            <a:r>
              <a:rPr lang="en-US" dirty="0" err="1" smtClean="0"/>
              <a:t>DHCPServer</a:t>
            </a:r>
            <a:endParaRPr lang="en-US" dirty="0" smtClean="0"/>
          </a:p>
          <a:p>
            <a:r>
              <a:rPr lang="en-US" dirty="0" err="1" smtClean="0"/>
              <a:t>Etc</a:t>
            </a:r>
            <a:r>
              <a:rPr lang="en-US" dirty="0" smtClean="0"/>
              <a:t>, etc…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B0CF-FC09-414A-A314-8D9B8238E5BE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85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27 at 5.0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7" y="2256880"/>
            <a:ext cx="4684152" cy="3162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041" y="570893"/>
            <a:ext cx="678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Idea 1: Remove code that should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cs typeface="Consolas"/>
              </a:rPr>
              <a:t>never execute</a:t>
            </a:r>
            <a:endParaRPr lang="en-US" sz="20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47450" y="1945697"/>
            <a:ext cx="17173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MGCP</a:t>
            </a:r>
          </a:p>
          <a:p>
            <a:r>
              <a:rPr lang="en-US" dirty="0" smtClean="0"/>
              <a:t>VRRP</a:t>
            </a:r>
          </a:p>
          <a:p>
            <a:r>
              <a:rPr lang="en-US" dirty="0" smtClean="0"/>
              <a:t>HSRP</a:t>
            </a:r>
          </a:p>
          <a:p>
            <a:r>
              <a:rPr lang="en-US" dirty="0" smtClean="0"/>
              <a:t>EIGRP</a:t>
            </a:r>
          </a:p>
          <a:p>
            <a:r>
              <a:rPr lang="en-US" dirty="0" smtClean="0"/>
              <a:t>HTTP/S</a:t>
            </a:r>
          </a:p>
          <a:p>
            <a:r>
              <a:rPr lang="en-US" dirty="0" smtClean="0"/>
              <a:t>SIP</a:t>
            </a:r>
          </a:p>
          <a:p>
            <a:r>
              <a:rPr lang="en-US" dirty="0" smtClean="0"/>
              <a:t>SCCP</a:t>
            </a:r>
          </a:p>
          <a:p>
            <a:r>
              <a:rPr lang="en-US" dirty="0" err="1" smtClean="0"/>
              <a:t>DHCPServer</a:t>
            </a:r>
            <a:endParaRPr lang="en-US" dirty="0" smtClean="0"/>
          </a:p>
          <a:p>
            <a:r>
              <a:rPr lang="en-US" dirty="0" err="1" smtClean="0"/>
              <a:t>Etc</a:t>
            </a:r>
            <a:r>
              <a:rPr lang="en-US" dirty="0" smtClean="0"/>
              <a:t>, etc…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Lawful Intercept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3A8F-DBF3-6949-BC3B-A388C8AD34A4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024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27 at 5.0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7" y="2256880"/>
            <a:ext cx="4684152" cy="3162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041" y="570893"/>
            <a:ext cx="678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Idea 1: Remove code that should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cs typeface="Consolas"/>
              </a:rPr>
              <a:t>never execute</a:t>
            </a:r>
            <a:endParaRPr lang="en-US" sz="20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47450" y="1945697"/>
            <a:ext cx="17173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MGCP</a:t>
            </a:r>
          </a:p>
          <a:p>
            <a:r>
              <a:rPr lang="en-US" dirty="0" smtClean="0"/>
              <a:t>VRRP</a:t>
            </a:r>
          </a:p>
          <a:p>
            <a:r>
              <a:rPr lang="en-US" dirty="0" smtClean="0"/>
              <a:t>HSRP</a:t>
            </a:r>
          </a:p>
          <a:p>
            <a:r>
              <a:rPr lang="en-US" dirty="0" smtClean="0"/>
              <a:t>EIGRP</a:t>
            </a:r>
          </a:p>
          <a:p>
            <a:r>
              <a:rPr lang="en-US" dirty="0" smtClean="0"/>
              <a:t>HTTP/S</a:t>
            </a:r>
          </a:p>
          <a:p>
            <a:r>
              <a:rPr lang="en-US" dirty="0" smtClean="0"/>
              <a:t>SIP</a:t>
            </a:r>
          </a:p>
          <a:p>
            <a:r>
              <a:rPr lang="en-US" dirty="0" smtClean="0"/>
              <a:t>SCCP</a:t>
            </a:r>
          </a:p>
          <a:p>
            <a:r>
              <a:rPr lang="en-US" dirty="0" err="1" smtClean="0"/>
              <a:t>DHCPServer</a:t>
            </a:r>
            <a:endParaRPr lang="en-US" dirty="0" smtClean="0"/>
          </a:p>
          <a:p>
            <a:r>
              <a:rPr lang="en-US" dirty="0" err="1" smtClean="0"/>
              <a:t>Etc</a:t>
            </a:r>
            <a:r>
              <a:rPr lang="en-US" dirty="0" smtClean="0"/>
              <a:t>, etc…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Lawful Intercept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51" y="6023506"/>
            <a:ext cx="898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/>
                <a:cs typeface="Consolas"/>
              </a:rPr>
              <a:t>Feature not configured? Remove it from the firmware.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EB12D-6476-F941-96CA-C57BBF16073F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013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1041" y="570893"/>
            <a:ext cx="6781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Idea 2: Use “empty space” in firmware for binary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cs typeface="Consolas"/>
              </a:rPr>
              <a:t>randomization</a:t>
            </a:r>
            <a:endParaRPr lang="en-US" sz="20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92089-729B-CB4B-8B56-A438A68B0972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456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k3s2:Users:angcui:Dropbox:absr_graphics:absr.pd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24"/>
          <a:stretch/>
        </p:blipFill>
        <p:spPr bwMode="auto">
          <a:xfrm>
            <a:off x="-34956" y="875554"/>
            <a:ext cx="9177480" cy="15478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0FB1-E459-6E40-9D75-74B628DBBD14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28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k3s2:Users:angcui:Dropbox:absr_graphics:absr.pd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9"/>
          <a:stretch/>
        </p:blipFill>
        <p:spPr bwMode="auto">
          <a:xfrm>
            <a:off x="-34956" y="875554"/>
            <a:ext cx="9177480" cy="25847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D34C-EB63-5944-A5A0-F5909ACDDBCF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337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k3s2:Users:angcui:Dropbox:absr_graphics:absr.pd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87"/>
          <a:stretch/>
        </p:blipFill>
        <p:spPr bwMode="auto">
          <a:xfrm>
            <a:off x="-34956" y="875553"/>
            <a:ext cx="9177480" cy="45071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DBEE-1788-2445-886F-13AE7A8CC643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96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k3s2:Users:angcui:Dropbox:absr_graphics:absr.pd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5"/>
          <a:stretch/>
        </p:blipFill>
        <p:spPr bwMode="auto">
          <a:xfrm>
            <a:off x="-1" y="209715"/>
            <a:ext cx="9160375" cy="38214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C719-44A1-244B-A3C1-CD88F0E70B08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49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948" y="550135"/>
            <a:ext cx="77016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6600" b="1" dirty="0" smtClean="0">
                <a:solidFill>
                  <a:srgbClr val="FF0000"/>
                </a:solidFill>
                <a:latin typeface="Trajan Pro"/>
                <a:cs typeface="Trajan Pro"/>
              </a:rPr>
              <a:t>A</a:t>
            </a:r>
            <a:r>
              <a:rPr lang="en-US" sz="6600" b="1" dirty="0" smtClean="0">
                <a:latin typeface="Trajan Pro"/>
                <a:cs typeface="Trajan Pro"/>
              </a:rPr>
              <a:t>utotomy</a:t>
            </a:r>
          </a:p>
          <a:p>
            <a:pPr algn="dist"/>
            <a:r>
              <a:rPr lang="en-US" sz="10000" b="1" dirty="0" smtClean="0">
                <a:solidFill>
                  <a:schemeClr val="bg1">
                    <a:lumMod val="85000"/>
                  </a:schemeClr>
                </a:solidFill>
                <a:latin typeface="Trajan Pro"/>
                <a:cs typeface="Trajan Pro"/>
              </a:rPr>
              <a:t>Binary</a:t>
            </a:r>
          </a:p>
          <a:p>
            <a:pPr algn="dist"/>
            <a:r>
              <a:rPr lang="en-US" sz="7000" b="1" dirty="0" smtClean="0">
                <a:solidFill>
                  <a:schemeClr val="bg1">
                    <a:lumMod val="85000"/>
                  </a:schemeClr>
                </a:solidFill>
                <a:latin typeface="Trajan Pro"/>
                <a:cs typeface="Trajan Pro"/>
              </a:rPr>
              <a:t>Structure</a:t>
            </a:r>
          </a:p>
          <a:p>
            <a:pPr algn="dist"/>
            <a:r>
              <a:rPr lang="en-US" sz="6400" b="1" dirty="0" smtClean="0">
                <a:solidFill>
                  <a:schemeClr val="bg1">
                    <a:lumMod val="85000"/>
                  </a:schemeClr>
                </a:solidFill>
                <a:latin typeface="Trajan Pro"/>
                <a:cs typeface="Trajan Pro"/>
              </a:rPr>
              <a:t>Randomization</a:t>
            </a:r>
            <a:endParaRPr lang="en-US" sz="6400" b="1" dirty="0">
              <a:solidFill>
                <a:schemeClr val="bg1">
                  <a:lumMod val="85000"/>
                </a:schemeClr>
              </a:solidFill>
              <a:latin typeface="Trajan Pro"/>
              <a:cs typeface="Trajan Pr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E86D5-2E99-EA4D-B7EE-EB84D2054C91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5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8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4504-77C6-2C48-AD7E-197B2C8DD58D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4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27 at 11.16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475118"/>
            <a:ext cx="3171408" cy="2552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3714" y="2237620"/>
            <a:ext cx="330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>
                <a:latin typeface="Consolas"/>
                <a:cs typeface="Consolas"/>
              </a:rPr>
              <a:t>Peter Wright</a:t>
            </a:r>
          </a:p>
          <a:p>
            <a:pPr algn="just"/>
            <a:endParaRPr lang="en-US" dirty="0" smtClean="0">
              <a:latin typeface="Consolas"/>
              <a:cs typeface="Consolas"/>
            </a:endParaRPr>
          </a:p>
          <a:p>
            <a:pPr algn="just"/>
            <a:r>
              <a:rPr lang="en-US" dirty="0" smtClean="0">
                <a:latin typeface="Consolas"/>
                <a:cs typeface="Consolas"/>
              </a:rPr>
              <a:t>MI5 Counter Intelligence</a:t>
            </a:r>
          </a:p>
          <a:p>
            <a:pPr algn="just"/>
            <a:r>
              <a:rPr lang="en-US" dirty="0" smtClean="0">
                <a:latin typeface="Consolas"/>
                <a:cs typeface="Consolas"/>
              </a:rPr>
              <a:t>Author: </a:t>
            </a:r>
            <a:r>
              <a:rPr lang="en-US" dirty="0" err="1" smtClean="0">
                <a:latin typeface="Consolas"/>
                <a:cs typeface="Consolas"/>
              </a:rPr>
              <a:t>Spycatcher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17EB-DA45-0340-9432-95789C0F2F28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457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328F-C50E-E04F-8935-6F7784D8D294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07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8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772A4-3E85-E84B-BC65-AF0CA04EA5CD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16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C61F-9B4A-CE44-94AF-F68EF1CECFA9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272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6907" y="5794535"/>
            <a:ext cx="4983417" cy="871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Consolas"/>
                <a:cs typeface="Consolas"/>
              </a:rPr>
              <a:t>Can be implemented using standard recursive graph traversal algorithm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E994-81E8-E646-8564-8CC92B10F5E8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34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>
                <a:latin typeface="Consolas"/>
                <a:cs typeface="Consolas"/>
              </a:rPr>
              <a:t>Autotomy</a:t>
            </a:r>
            <a:r>
              <a:rPr lang="en-US" sz="2000" dirty="0" smtClean="0">
                <a:latin typeface="Consolas"/>
                <a:cs typeface="Consolas"/>
              </a:rPr>
              <a:t>: Intractable for the general case, but feasible for most specific cases.</a:t>
            </a:r>
            <a:endParaRPr lang="en-US" sz="2000" dirty="0">
              <a:latin typeface="Consolas"/>
              <a:cs typeface="Consolas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4" y="1522496"/>
            <a:ext cx="8045043" cy="441945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7"/>
          <a:stretch/>
        </p:blipFill>
        <p:spPr>
          <a:xfrm>
            <a:off x="1339994" y="1522496"/>
            <a:ext cx="563903" cy="4419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8584" y="6281572"/>
            <a:ext cx="39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Specific addresses redacted –(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EF13F-6D47-AC4B-8B95-0115D61AF744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95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948" y="550135"/>
            <a:ext cx="77016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6600" b="1" dirty="0" smtClean="0">
                <a:solidFill>
                  <a:schemeClr val="bg1">
                    <a:lumMod val="85000"/>
                  </a:schemeClr>
                </a:solidFill>
                <a:latin typeface="Trajan Pro"/>
                <a:cs typeface="Trajan Pro"/>
              </a:rPr>
              <a:t>Autotomic</a:t>
            </a:r>
          </a:p>
          <a:p>
            <a:pPr algn="dist"/>
            <a:r>
              <a:rPr lang="en-US" sz="10000" b="1" dirty="0" smtClean="0">
                <a:solidFill>
                  <a:srgbClr val="FF0000"/>
                </a:solidFill>
                <a:latin typeface="Trajan Pro"/>
                <a:cs typeface="Trajan Pro"/>
              </a:rPr>
              <a:t>B</a:t>
            </a:r>
            <a:r>
              <a:rPr lang="en-US" sz="10000" b="1" dirty="0" smtClean="0">
                <a:latin typeface="Trajan Pro"/>
                <a:cs typeface="Trajan Pro"/>
              </a:rPr>
              <a:t>inary</a:t>
            </a:r>
          </a:p>
          <a:p>
            <a:pPr algn="dist"/>
            <a:r>
              <a:rPr lang="en-US" sz="7000" b="1" dirty="0" smtClean="0">
                <a:solidFill>
                  <a:srgbClr val="FF0000"/>
                </a:solidFill>
                <a:latin typeface="Trajan Pro"/>
                <a:cs typeface="Trajan Pro"/>
              </a:rPr>
              <a:t>S</a:t>
            </a:r>
            <a:r>
              <a:rPr lang="en-US" sz="7000" b="1" dirty="0" smtClean="0">
                <a:latin typeface="Trajan Pro"/>
                <a:cs typeface="Trajan Pro"/>
              </a:rPr>
              <a:t>tructure</a:t>
            </a:r>
          </a:p>
          <a:p>
            <a:pPr algn="dist"/>
            <a:r>
              <a:rPr lang="en-US" sz="6400" b="1" dirty="0" smtClean="0">
                <a:solidFill>
                  <a:srgbClr val="FF0000"/>
                </a:solidFill>
                <a:latin typeface="Trajan Pro"/>
                <a:cs typeface="Trajan Pro"/>
              </a:rPr>
              <a:t>R</a:t>
            </a:r>
            <a:r>
              <a:rPr lang="en-US" sz="6400" b="1" dirty="0" smtClean="0">
                <a:latin typeface="Trajan Pro"/>
                <a:cs typeface="Trajan Pro"/>
              </a:rPr>
              <a:t>andomization</a:t>
            </a:r>
            <a:endParaRPr lang="en-US" sz="6400" b="1" dirty="0">
              <a:latin typeface="Trajan Pro"/>
              <a:cs typeface="Trajan Pr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3926-AA90-0C4B-B1A6-FEE6348C78E0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90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9" y="167774"/>
            <a:ext cx="8375757" cy="43294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2038" y="6001939"/>
            <a:ext cx="276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Transform: Basic Block Split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B4278-B90F-1244-B34B-7BB05262A758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421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7" y="0"/>
            <a:ext cx="7399447" cy="633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2038" y="6316320"/>
            <a:ext cx="285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Transform: Basic Block Swap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717A-192A-7D43-A87A-EB07846112E0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191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" y="109701"/>
            <a:ext cx="9059630" cy="6344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BA198-8B94-8F47-AB12-4120462E214C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060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083589" cy="412441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28" y="4124412"/>
            <a:ext cx="4221514" cy="248163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5BFDF-9F1C-B740-BC39-2CC21EE8FF29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8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4" y="172301"/>
            <a:ext cx="1103086" cy="1486581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0B7D0-C241-834B-B8AE-57150AF61C14}" type="datetime1">
              <a:rPr lang="en-US" smtClean="0"/>
              <a:t>12/27/13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612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ajan Pro"/>
                <a:cs typeface="Trajan Pro"/>
              </a:rPr>
              <a:t>Demo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1445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rajan Pro"/>
                <a:cs typeface="Trajan Pro"/>
              </a:rPr>
              <a:t>Removing HTTP &amp; SSH servers from Cisco IOS</a:t>
            </a:r>
          </a:p>
          <a:p>
            <a:endParaRPr lang="en-US" dirty="0">
              <a:latin typeface="Trajan Pro"/>
              <a:cs typeface="Trajan Pro"/>
            </a:endParaRPr>
          </a:p>
          <a:p>
            <a:r>
              <a:rPr lang="en-US" dirty="0" smtClean="0">
                <a:latin typeface="Trajan Pro"/>
                <a:cs typeface="Trajan Pro"/>
              </a:rPr>
              <a:t>Cisco 1841, IOS 12.4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AE286-0EBB-254D-B499-78453BFD1DBC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541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ajan Pro"/>
                <a:cs typeface="Trajan Pro"/>
              </a:rPr>
              <a:t>Demo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14455"/>
          </a:xfrm>
        </p:spPr>
        <p:txBody>
          <a:bodyPr/>
          <a:lstStyle/>
          <a:p>
            <a:r>
              <a:rPr lang="en-US" dirty="0" smtClean="0">
                <a:latin typeface="Trajan Pro"/>
                <a:cs typeface="Trajan Pro"/>
              </a:rPr>
              <a:t>Removing HTTP &amp; SSH servers from Cisco IOS</a:t>
            </a:r>
            <a:endParaRPr lang="en-US" dirty="0">
              <a:latin typeface="Trajan Pro"/>
              <a:cs typeface="Trajan Pro"/>
            </a:endParaRPr>
          </a:p>
        </p:txBody>
      </p:sp>
      <p:pic>
        <p:nvPicPr>
          <p:cNvPr id="4" name="Picture 3" descr="disk3s2:Users:angcui:Desktop:Screen Shot 2013-10-09 at 6.06.54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14655"/>
            <a:ext cx="462661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isk3s2:Users:angcui:Dropbox:RedBalloon (1):DARPA:CFT-ABSR:Reports:2B-screenshots:ssh_configur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85" y="3476944"/>
            <a:ext cx="4643148" cy="148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isk3s2:Users:angcui:Dropbox:RedBalloon (1):DARPA:CFT-ABSR:Reports:2B-screenshots:ssh_not_running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10" y="5142288"/>
            <a:ext cx="3412490" cy="1000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739-3A47-AF4E-979D-C02C72554611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005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ajan Pro"/>
                <a:cs typeface="Trajan Pro"/>
              </a:rPr>
              <a:t>Demo</a:t>
            </a:r>
            <a:endParaRPr lang="en-US" dirty="0">
              <a:latin typeface="Trajan Pro"/>
              <a:cs typeface="Trajan Pro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0" y="1173342"/>
            <a:ext cx="5486400" cy="5509895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96AD-790C-3946-8E68-745E01604CC3}" type="datetime1">
              <a:rPr lang="en-US" smtClean="0"/>
              <a:t>12/27/13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160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801409974"/>
              </p:ext>
            </p:extLst>
          </p:nvPr>
        </p:nvGraphicFramePr>
        <p:xfrm>
          <a:off x="188619" y="810755"/>
          <a:ext cx="3969310" cy="2381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71477" y="3110785"/>
            <a:ext cx="67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7245" y="189911"/>
            <a:ext cx="462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Binary </a:t>
            </a:r>
            <a:r>
              <a:rPr lang="en-US" dirty="0" err="1" smtClean="0">
                <a:latin typeface="Consolas"/>
                <a:cs typeface="Consolas"/>
              </a:rPr>
              <a:t>Autotomy</a:t>
            </a:r>
            <a:r>
              <a:rPr lang="en-US" dirty="0" smtClean="0">
                <a:latin typeface="Consolas"/>
                <a:cs typeface="Consolas"/>
              </a:rPr>
              <a:t>: Cisco IOS Features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9344" y="6184870"/>
            <a:ext cx="259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X-axis: Levels of recursion</a:t>
            </a:r>
          </a:p>
          <a:p>
            <a:r>
              <a:rPr lang="en-US" dirty="0" smtClean="0"/>
              <a:t>Y-axis: Bytes removed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049781194"/>
              </p:ext>
            </p:extLst>
          </p:nvPr>
        </p:nvGraphicFramePr>
        <p:xfrm>
          <a:off x="188619" y="3767816"/>
          <a:ext cx="3969310" cy="1999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953651" y="5815538"/>
            <a:ext cx="2202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HTTP|SSH|X.25|ATM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658327002"/>
              </p:ext>
            </p:extLst>
          </p:nvPr>
        </p:nvGraphicFramePr>
        <p:xfrm>
          <a:off x="4157929" y="817441"/>
          <a:ext cx="4010206" cy="237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12"/>
          <p:cNvSpPr/>
          <p:nvPr/>
        </p:nvSpPr>
        <p:spPr>
          <a:xfrm>
            <a:off x="5740995" y="3110785"/>
            <a:ext cx="1239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 | SSH</a:t>
            </a:r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822398907"/>
              </p:ext>
            </p:extLst>
          </p:nvPr>
        </p:nvGraphicFramePr>
        <p:xfrm>
          <a:off x="4160551" y="3592100"/>
          <a:ext cx="4007584" cy="2223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Rectangle 14"/>
          <p:cNvSpPr/>
          <p:nvPr/>
        </p:nvSpPr>
        <p:spPr>
          <a:xfrm>
            <a:off x="5030796" y="5815538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HTTP|SSH|X.25|ATM|SCP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5549-A51B-5F4D-AF00-AA28411DBC69}" type="datetime1">
              <a:rPr lang="en-US" smtClean="0"/>
              <a:t>12/27/13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99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umbia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8360879" cy="651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71835" y="607935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Trajan Pro"/>
                <a:cs typeface="Trajan Pro"/>
              </a:rPr>
              <a:t>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rajan Pro"/>
                <a:cs typeface="Trajan Pro"/>
              </a:rPr>
              <a:t>ng </a:t>
            </a:r>
            <a:r>
              <a:rPr lang="en-US" sz="1200" dirty="0" smtClean="0">
                <a:solidFill>
                  <a:srgbClr val="FF0000"/>
                </a:solidFill>
                <a:latin typeface="Trajan Pro"/>
                <a:cs typeface="Trajan Pro"/>
              </a:rPr>
              <a:t>C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rajan Pro"/>
                <a:cs typeface="Trajan Pro"/>
              </a:rPr>
              <a:t>ui </a:t>
            </a:r>
            <a:r>
              <a:rPr lang="en-US" sz="1200" dirty="0" smtClean="0">
                <a:solidFill>
                  <a:srgbClr val="FF0000"/>
                </a:solidFill>
                <a:latin typeface="Trajan Pro"/>
                <a:cs typeface="Trajan Pro"/>
              </a:rPr>
              <a:t>|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Trajan Pro"/>
                <a:cs typeface="Trajan Pro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Trajan Pro"/>
                <a:cs typeface="Trajan Pro"/>
              </a:rPr>
              <a:t>ang@cs.columbia.edu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rajan Pro"/>
              <a:cs typeface="Trajan Pr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3E04-1725-4C4D-AD83-5C797D3014F5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0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4" y="172301"/>
            <a:ext cx="1103086" cy="148658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4714-B329-014B-8513-6ABACCCE649B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7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t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1" y="894441"/>
            <a:ext cx="1920239" cy="2152995"/>
          </a:xfrm>
          <a:prstGeom prst="rect">
            <a:avLst/>
          </a:prstGeom>
        </p:spPr>
      </p:pic>
      <p:pic>
        <p:nvPicPr>
          <p:cNvPr id="6" name="Picture 5" descr="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4" y="172301"/>
            <a:ext cx="1103086" cy="148658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98E4-0FB1-234A-980A-B962CC814A5E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75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t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1" y="894441"/>
            <a:ext cx="1920239" cy="2152995"/>
          </a:xfrm>
          <a:prstGeom prst="rect">
            <a:avLst/>
          </a:prstGeom>
        </p:spPr>
      </p:pic>
      <p:pic>
        <p:nvPicPr>
          <p:cNvPr id="6" name="Picture 5" descr="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4" y="172301"/>
            <a:ext cx="1103086" cy="148658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1BE62-F175-1046-92D9-7EC14F9BBAF4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t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1" y="894441"/>
            <a:ext cx="1920239" cy="2152995"/>
          </a:xfrm>
          <a:prstGeom prst="rect">
            <a:avLst/>
          </a:prstGeom>
        </p:spPr>
      </p:pic>
      <p:pic>
        <p:nvPicPr>
          <p:cNvPr id="6" name="Picture 5" descr="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4" y="172301"/>
            <a:ext cx="1103086" cy="148658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34109-FC4C-A245-B380-F143565F5765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9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t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1" y="894441"/>
            <a:ext cx="1920239" cy="2152995"/>
          </a:xfrm>
          <a:prstGeom prst="rect">
            <a:avLst/>
          </a:prstGeom>
        </p:spPr>
      </p:pic>
      <p:pic>
        <p:nvPicPr>
          <p:cNvPr id="6" name="Picture 5" descr="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4" y="172301"/>
            <a:ext cx="1103086" cy="148658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02E22-33BF-504C-8D8C-418505933D8C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1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t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1" y="894441"/>
            <a:ext cx="1920239" cy="2152995"/>
          </a:xfrm>
          <a:prstGeom prst="rect">
            <a:avLst/>
          </a:prstGeom>
        </p:spPr>
      </p:pic>
      <p:pic>
        <p:nvPicPr>
          <p:cNvPr id="6" name="Picture 5" descr="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4" y="172301"/>
            <a:ext cx="1103086" cy="148658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BB46-0243-B64F-A7E4-ECAB17C25225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9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t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1" y="894441"/>
            <a:ext cx="1920239" cy="2152995"/>
          </a:xfrm>
          <a:prstGeom prst="rect">
            <a:avLst/>
          </a:prstGeom>
        </p:spPr>
      </p:pic>
      <p:pic>
        <p:nvPicPr>
          <p:cNvPr id="6" name="Picture 5" descr="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4" y="172301"/>
            <a:ext cx="1103086" cy="148658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F23D-F7DE-1A4E-8A64-54540811486B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2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05BBC-401A-7A40-8512-796F1BDF3B7D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0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t1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1" y="894441"/>
            <a:ext cx="1920239" cy="2152995"/>
          </a:xfrm>
          <a:prstGeom prst="rect">
            <a:avLst/>
          </a:prstGeom>
        </p:spPr>
      </p:pic>
      <p:pic>
        <p:nvPicPr>
          <p:cNvPr id="6" name="Picture 5" descr="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24" y="172301"/>
            <a:ext cx="1103086" cy="148658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8843-0532-FB4A-9483-E494B75F2739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5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ajan Pro"/>
                <a:cs typeface="Trajan Pro"/>
              </a:rPr>
              <a:t>Prior Art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SigInt</a:t>
            </a:r>
            <a:r>
              <a:rPr lang="en-US" dirty="0" smtClean="0"/>
              <a:t> </a:t>
            </a:r>
            <a:r>
              <a:rPr lang="en-US" dirty="0" err="1" smtClean="0"/>
              <a:t>Awesomesauce</a:t>
            </a:r>
            <a:r>
              <a:rPr lang="en-US" dirty="0" smtClean="0"/>
              <a:t>, et. al </a:t>
            </a:r>
          </a:p>
          <a:p>
            <a:r>
              <a:rPr lang="en-US" dirty="0"/>
              <a:t>Van Eck </a:t>
            </a:r>
            <a:r>
              <a:rPr lang="en-US" dirty="0" smtClean="0"/>
              <a:t>Phreaking, </a:t>
            </a:r>
            <a:r>
              <a:rPr lang="en-US" dirty="0" err="1" smtClean="0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EE961-7D89-554D-ADFF-93A3DBFF5CCE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8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ajan Pro"/>
                <a:cs typeface="Trajan Pro"/>
              </a:rPr>
              <a:t>Prior Art</a:t>
            </a:r>
            <a:endParaRPr lang="en-US" dirty="0">
              <a:latin typeface="Trajan Pro"/>
              <a:cs typeface="Trajan Pro"/>
            </a:endParaRPr>
          </a:p>
        </p:txBody>
      </p:sp>
      <p:pic>
        <p:nvPicPr>
          <p:cNvPr id="4" name="Picture 3" descr="Screen Shot 2013-12-27 at 1.19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91" y="4893904"/>
            <a:ext cx="4211847" cy="1672085"/>
          </a:xfrm>
          <a:prstGeom prst="rect">
            <a:avLst/>
          </a:prstGeom>
        </p:spPr>
      </p:pic>
      <p:pic>
        <p:nvPicPr>
          <p:cNvPr id="6" name="Picture 5" descr="Screen Shot 2013-12-27 at 1.19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9" y="1163400"/>
            <a:ext cx="4046288" cy="4878104"/>
          </a:xfrm>
          <a:prstGeom prst="rect">
            <a:avLst/>
          </a:prstGeom>
        </p:spPr>
      </p:pic>
      <p:pic>
        <p:nvPicPr>
          <p:cNvPr id="7" name="Picture 6" descr="Screen Shot 2013-12-27 at 1.23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23" y="1417638"/>
            <a:ext cx="3365734" cy="256557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55F1-DB94-4D45-8ED1-BE8E51CD727C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5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ajan Pro"/>
                <a:cs typeface="Trajan Pro"/>
              </a:rPr>
              <a:t>Prior Art</a:t>
            </a:r>
            <a:endParaRPr lang="en-US" dirty="0">
              <a:latin typeface="Trajan Pro"/>
              <a:cs typeface="Trajan Pro"/>
            </a:endParaRPr>
          </a:p>
        </p:txBody>
      </p:sp>
      <p:pic>
        <p:nvPicPr>
          <p:cNvPr id="4" name="Picture 3" descr="Screen Shot 2013-12-27 at 1.22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4661224" cy="3518144"/>
          </a:xfrm>
          <a:prstGeom prst="rect">
            <a:avLst/>
          </a:prstGeom>
        </p:spPr>
      </p:pic>
      <p:pic>
        <p:nvPicPr>
          <p:cNvPr id="6" name="Picture 5" descr="Screen Shot 2013-12-27 at 1.22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05" y="4241242"/>
            <a:ext cx="2495273" cy="214046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638D-E922-4C44-9DC6-ACF2E3E48295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26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ajan Pro"/>
                <a:cs typeface="Trajan Pro"/>
              </a:rPr>
              <a:t>Prior Art</a:t>
            </a:r>
            <a:endParaRPr lang="en-US" dirty="0">
              <a:latin typeface="Trajan Pro"/>
              <a:cs typeface="Trajan Pro"/>
            </a:endParaRPr>
          </a:p>
        </p:txBody>
      </p:sp>
      <p:pic>
        <p:nvPicPr>
          <p:cNvPr id="3" name="Picture 2" descr="Screen Shot 2013-12-27 at 1.21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324"/>
            <a:ext cx="5394820" cy="4084745"/>
          </a:xfrm>
          <a:prstGeom prst="rect">
            <a:avLst/>
          </a:prstGeom>
        </p:spPr>
      </p:pic>
      <p:pic>
        <p:nvPicPr>
          <p:cNvPr id="5" name="Picture 4" descr="Screen Shot 2013-12-27 at 1.21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90" y="5442504"/>
            <a:ext cx="4902976" cy="13003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4075-75C8-8743-AB2E-5C9178366AA2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Funtenna p0c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Reference implementation to demonstrate feasibility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F499-C3E9-A647-AA3E-BD6542105BE9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5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Funtenna p0c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Reference implementation to demonstrate feasibility</a:t>
            </a:r>
          </a:p>
          <a:p>
            <a:r>
              <a:rPr lang="en-US" sz="2000" dirty="0" smtClean="0">
                <a:latin typeface="Consolas"/>
                <a:cs typeface="Consolas"/>
              </a:rPr>
              <a:t>Open hardware &amp; software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 smtClean="0">
                <a:latin typeface="Consolas"/>
                <a:cs typeface="Consolas"/>
              </a:rPr>
              <a:t>Use hardware found on nearly all embedded devices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467E-E1C7-A242-935A-95FB82F49CC7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Funtenna p0c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Reference implementation to demonstrate feasibility</a:t>
            </a:r>
          </a:p>
          <a:p>
            <a:r>
              <a:rPr lang="en-US" sz="2000" dirty="0" smtClean="0">
                <a:latin typeface="Consolas"/>
                <a:cs typeface="Consolas"/>
              </a:rPr>
              <a:t>Open hardware &amp; software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 smtClean="0">
                <a:latin typeface="Consolas"/>
                <a:cs typeface="Consolas"/>
              </a:rPr>
              <a:t>Use hardware found on nearly all embedded devices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pic>
        <p:nvPicPr>
          <p:cNvPr id="4" name="Picture 3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270516" y="3869559"/>
            <a:ext cx="5273613" cy="2256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3429" y="4172857"/>
            <a:ext cx="260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ajan Pro"/>
                <a:cs typeface="Trajan Pro"/>
              </a:rPr>
              <a:t>BeagleBone</a:t>
            </a:r>
            <a:r>
              <a:rPr lang="en-US" dirty="0" smtClean="0">
                <a:latin typeface="Trajan Pro"/>
                <a:cs typeface="Trajan Pro"/>
              </a:rPr>
              <a:t> - GPIO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BE75-3579-1F46-82C5-EF8E563673E8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r_marketing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 r="49777" b="66314"/>
          <a:stretch/>
        </p:blipFill>
        <p:spPr>
          <a:xfrm>
            <a:off x="1133957" y="544285"/>
            <a:ext cx="6748666" cy="492276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8D01-2397-854C-97DC-4BE97AE490C5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3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r_marketing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7" t="957" b="66591"/>
          <a:stretch/>
        </p:blipFill>
        <p:spPr>
          <a:xfrm>
            <a:off x="1133957" y="580570"/>
            <a:ext cx="6748666" cy="49227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F4130-B558-E040-B603-E4224AE0CD12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69967-37FC-4045-8977-903168CFCD95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2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r_marketing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4" r="49777" b="33304"/>
          <a:stretch/>
        </p:blipFill>
        <p:spPr>
          <a:xfrm>
            <a:off x="1133957" y="544285"/>
            <a:ext cx="6748666" cy="49227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268AC-3573-1A4F-8A1D-FAD064C78F92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r_marketing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7" t="34324" b="33224"/>
          <a:stretch/>
        </p:blipFill>
        <p:spPr>
          <a:xfrm>
            <a:off x="1133957" y="544285"/>
            <a:ext cx="6748666" cy="49227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ED1E6-F3F3-E848-B22B-D2E5B5CB0A4D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r_marketing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36" r="49777" b="612"/>
          <a:stretch/>
        </p:blipFill>
        <p:spPr>
          <a:xfrm>
            <a:off x="1133957" y="544285"/>
            <a:ext cx="6748666" cy="49227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F291C-ADF2-8545-8D99-C1025B3AFA67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mer_marketing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7" t="67548"/>
          <a:stretch/>
        </p:blipFill>
        <p:spPr>
          <a:xfrm>
            <a:off x="1133957" y="544285"/>
            <a:ext cx="6748666" cy="49227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1B56-648F-D443-B773-056F8A958FE4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457200" y="2783044"/>
            <a:ext cx="8642944" cy="3603242"/>
          </a:xfrm>
          <a:prstGeom prst="rect">
            <a:avLst/>
          </a:prstGeom>
        </p:spPr>
      </p:pic>
      <p:pic>
        <p:nvPicPr>
          <p:cNvPr id="6" name="Picture 5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1831219" y="93063"/>
            <a:ext cx="8642944" cy="360324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E74C-3BFA-1948-8977-B1C47F596F72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8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457200" y="4293810"/>
            <a:ext cx="8642944" cy="2092475"/>
          </a:xfrm>
          <a:prstGeom prst="rect">
            <a:avLst/>
          </a:prstGeom>
        </p:spPr>
      </p:pic>
      <p:pic>
        <p:nvPicPr>
          <p:cNvPr id="6" name="Picture 5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1831219" y="274638"/>
            <a:ext cx="8642944" cy="401917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96C1-F6CB-FA4F-A628-B668C68B71CB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6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1548190" y="4293810"/>
            <a:ext cx="7551954" cy="2092475"/>
          </a:xfrm>
          <a:prstGeom prst="rect">
            <a:avLst/>
          </a:prstGeom>
        </p:spPr>
      </p:pic>
      <p:pic>
        <p:nvPicPr>
          <p:cNvPr id="6" name="Picture 5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1831219" y="274638"/>
            <a:ext cx="8642944" cy="401917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7266-3007-A24B-9E57-D148B41EB291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9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3241524" y="4293810"/>
            <a:ext cx="5858620" cy="2092475"/>
          </a:xfrm>
          <a:prstGeom prst="rect">
            <a:avLst/>
          </a:prstGeom>
        </p:spPr>
      </p:pic>
      <p:pic>
        <p:nvPicPr>
          <p:cNvPr id="6" name="Picture 5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3096382" y="274638"/>
            <a:ext cx="7329400" cy="401917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2DB9-3F55-2F40-B295-02D3C53803C5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5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3241524" y="4293810"/>
            <a:ext cx="5858620" cy="2092475"/>
          </a:xfrm>
          <a:prstGeom prst="rect">
            <a:avLst/>
          </a:prstGeom>
        </p:spPr>
      </p:pic>
      <p:pic>
        <p:nvPicPr>
          <p:cNvPr id="6" name="Picture 5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5213048" y="274638"/>
            <a:ext cx="5212734" cy="401917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9960-A885-9F41-AA2B-CCEB585B8304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3241524" y="4366385"/>
            <a:ext cx="5858620" cy="2092475"/>
          </a:xfrm>
          <a:prstGeom prst="rect">
            <a:avLst/>
          </a:prstGeom>
        </p:spPr>
      </p:pic>
      <p:pic>
        <p:nvPicPr>
          <p:cNvPr id="6" name="Picture 5" descr="IMG_04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87" b="81551"/>
          <a:stretch/>
        </p:blipFill>
        <p:spPr>
          <a:xfrm>
            <a:off x="6797524" y="274638"/>
            <a:ext cx="3628258" cy="429736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12E1-1980-8B44-B2A3-FE0C3591420B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9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4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57" y="5415115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2400" smtClean="0">
                <a:solidFill>
                  <a:srgbClr val="FFFFFF"/>
                </a:solidFill>
                <a:latin typeface="Consolas"/>
                <a:cs typeface="Consolas"/>
              </a:rPr>
              <a:t>With </a:t>
            </a:r>
            <a:r>
              <a:rPr lang="en-US" sz="2400" smtClean="0">
                <a:solidFill>
                  <a:srgbClr val="FFFFFF"/>
                </a:solidFill>
                <a:latin typeface="Consolas"/>
                <a:cs typeface="Consolas"/>
              </a:rPr>
              <a:t>Zack </a:t>
            </a:r>
            <a:r>
              <a:rPr lang="en-US" sz="2400" dirty="0">
                <a:solidFill>
                  <a:srgbClr val="FFFFFF"/>
                </a:solidFill>
                <a:latin typeface="Consolas"/>
                <a:cs typeface="Consolas"/>
              </a:rPr>
              <a:t>Newman</a:t>
            </a:r>
            <a:br>
              <a:rPr lang="en-US" sz="2400" dirty="0">
                <a:solidFill>
                  <a:srgbClr val="FFFFFF"/>
                </a:solidFill>
                <a:latin typeface="Consolas"/>
                <a:cs typeface="Consolas"/>
              </a:rPr>
            </a:br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zjn2101@columbia.edu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C42E-A572-2C4A-A4BC-BBAC2861A0B0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17FE-13C8-2C43-924F-1FDA9E98ECB2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5143" y="1124857"/>
            <a:ext cx="13042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DAC?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BE463-42DF-0E4D-A245-E36717E1C356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1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5143" y="1124857"/>
            <a:ext cx="13042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DAC?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4286" y="4862286"/>
            <a:ext cx="104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ajan Pro"/>
                <a:cs typeface="Trajan Pro"/>
              </a:rPr>
              <a:t>Wire…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29FC-B6E8-C147-AC8C-C65E37EA049D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5143" y="1124857"/>
            <a:ext cx="1074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LPF?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852B-AC12-EA4E-B6F0-9C2CEA6D8941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5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5143" y="1124857"/>
            <a:ext cx="1074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LPF?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4286" y="4862286"/>
            <a:ext cx="104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ajan Pro"/>
                <a:cs typeface="Trajan Pro"/>
              </a:rPr>
              <a:t>Wire…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660F-1D89-8148-903D-4C425DD65B4C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2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5905" y="1124857"/>
            <a:ext cx="2803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Oscillator?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8C8F-14F2-F54E-913B-15E8CF4A2267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5905" y="1124857"/>
            <a:ext cx="2803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Oscillator?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4286" y="4862286"/>
            <a:ext cx="116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ajan Pro"/>
                <a:cs typeface="Trajan Pro"/>
              </a:rPr>
              <a:t>sorta</a:t>
            </a:r>
            <a:r>
              <a:rPr lang="en-US" dirty="0" smtClean="0">
                <a:latin typeface="Trajan Pro"/>
                <a:cs typeface="Trajan Pro"/>
              </a:rPr>
              <a:t>…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406E-05AE-5143-9F4E-A73DEA129907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8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5905" y="1124857"/>
            <a:ext cx="27484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Power Amp?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D8B0-F30E-D243-B5D7-774F4736DABF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5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5905" y="1124857"/>
            <a:ext cx="27484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Power Amp?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4286" y="4862286"/>
            <a:ext cx="104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ajan Pro"/>
                <a:cs typeface="Trajan Pro"/>
              </a:rPr>
              <a:t>Wire…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D8A9-C2EF-BF43-AB75-867D84AEF56C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5905" y="1124857"/>
            <a:ext cx="1111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BPF?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C43E-2F58-AD44-AFA7-466A0C6937BB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6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AF30-5402-9948-A551-16020548C758}" type="datetime1">
              <a:rPr lang="en-US" smtClean="0"/>
              <a:t>12/27/13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Ang Cui - 30c3 - Firmware Fat Camp</a:t>
            </a:r>
            <a:endParaRPr lang="en-US"/>
          </a:p>
        </p:txBody>
      </p:sp>
      <p:pic>
        <p:nvPicPr>
          <p:cNvPr id="2" name="Picture 1" descr="phone_demo_sketch5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4" y="0"/>
            <a:ext cx="858252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400" y="5096933"/>
            <a:ext cx="2238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  <a:latin typeface="Trajan Pro"/>
                <a:cs typeface="Trajan Pro"/>
              </a:rPr>
              <a:t>Win!</a:t>
            </a:r>
            <a:endParaRPr lang="en-US" sz="6000" b="1" dirty="0">
              <a:solidFill>
                <a:srgbClr val="FF0000"/>
              </a:solidFill>
              <a:latin typeface="Trajan Pro"/>
              <a:cs typeface="Trajan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0953" y="444286"/>
            <a:ext cx="230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onsolas"/>
                <a:cs typeface="Consolas"/>
              </a:rPr>
              <a:t>Last year…</a:t>
            </a:r>
            <a:endParaRPr lang="en-US" sz="3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8497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5905" y="1124857"/>
            <a:ext cx="1111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BPF?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4286" y="4862286"/>
            <a:ext cx="104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ajan Pro"/>
                <a:cs typeface="Trajan Pro"/>
              </a:rPr>
              <a:t>Wire…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533B-094D-F34E-96BF-1993C23E3422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FA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29104" r="865" b="15709"/>
          <a:stretch/>
        </p:blipFill>
        <p:spPr>
          <a:xfrm>
            <a:off x="149564" y="2792253"/>
            <a:ext cx="5273613" cy="22566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5905" y="1124857"/>
            <a:ext cx="22898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Antenna?</a:t>
            </a:r>
            <a:endParaRPr lang="en-US" sz="3000" dirty="0">
              <a:latin typeface="Trajan Pro"/>
              <a:cs typeface="Trajan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4286" y="4862286"/>
            <a:ext cx="88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ajan Pro"/>
                <a:cs typeface="Trajan Pro"/>
              </a:rPr>
              <a:t>Wire! 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0217-B840-5A47-9266-730484E0D685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69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-238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Funtenna p0c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81EE-40CA-2843-BD41-61D76F9C10BB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09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-238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Funtenna p0c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529-D7CB-924F-9829-79B8E01AD49F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14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-238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Funtenna p0c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8284-101D-044C-BAC7-C10B82D76895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-238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Funtenna p0c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D672-4014-864C-AECB-7626D944C338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1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-238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Funtenna p0c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E9D2-4417-8D41-AA20-169992D4E8FC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69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Reference Implementation</a:t>
            </a:r>
            <a:endParaRPr sz="2700" dirty="0">
              <a:latin typeface="Consolas"/>
              <a:cs typeface="Consolas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2"/>
          <a:srcRect l="20092" t="10045" r="10047" b="10045"/>
          <a:stretch>
            <a:fillRect/>
          </a:stretch>
        </p:blipFill>
        <p:spPr>
          <a:xfrm rot="10800000">
            <a:off x="1824768" y="1402031"/>
            <a:ext cx="5330295" cy="4570237"/>
          </a:xfrm>
          <a:prstGeom prst="rect">
            <a:avLst/>
          </a:prstGeom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AFA2-6FE7-4340-A592-B519B1FA772A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52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MG_04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4F62E-D7ED-4A4D-BFBC-F31242947813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8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Reference Implementation</a:t>
            </a:r>
            <a:endParaRPr sz="2700" dirty="0">
              <a:latin typeface="Consolas"/>
              <a:cs typeface="Consolas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 rot="5362200">
            <a:off x="-116849" y="2035483"/>
            <a:ext cx="5139149" cy="3853630"/>
          </a:xfrm>
          <a:prstGeom prst="rect">
            <a:avLst/>
          </a:prstGeom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3"/>
          <a:stretch>
            <a:fillRect/>
          </a:stretch>
        </p:blipFill>
        <p:spPr>
          <a:xfrm>
            <a:off x="4810752" y="2447431"/>
            <a:ext cx="3815424" cy="2861542"/>
          </a:xfrm>
          <a:prstGeom prst="rect">
            <a:avLst/>
          </a:prstGeom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0DC4-DC28-964B-AF47-D155DC6CEAD1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7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c9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soc1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ED7E-E9C8-1F4E-A87A-7E03D2C5CD10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480357" y="2571534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6500" dirty="0">
                <a:latin typeface="Consolas"/>
                <a:cs typeface="Consolas"/>
              </a:rPr>
              <a:t>DEMO</a:t>
            </a:r>
            <a:endParaRPr sz="6500" dirty="0">
              <a:latin typeface="Consolas"/>
              <a:cs typeface="Consola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6E40-6726-A843-BFD2-D1F4CCCBC710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50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On-Off Keying</a:t>
            </a:r>
            <a:endParaRPr sz="2700" dirty="0">
              <a:latin typeface="Consolas"/>
              <a:cs typeface="Consolas"/>
            </a:endParaRPr>
          </a:p>
        </p:txBody>
      </p:sp>
      <p:pic>
        <p:nvPicPr>
          <p:cNvPr id="46" name="Picture 45"/>
          <p:cNvPicPr/>
          <p:nvPr/>
        </p:nvPicPr>
        <p:blipFill>
          <a:blip r:embed="rId2"/>
          <a:stretch>
            <a:fillRect/>
          </a:stretch>
        </p:blipFill>
        <p:spPr>
          <a:xfrm>
            <a:off x="889852" y="1456898"/>
            <a:ext cx="7371240" cy="4607468"/>
          </a:xfrm>
          <a:prstGeom prst="rect">
            <a:avLst/>
          </a:prstGeom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FF9-2226-8C4C-9832-43E1911EF08D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67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On-Off Keying</a:t>
            </a:r>
            <a:endParaRPr sz="2700" dirty="0">
              <a:latin typeface="Consolas"/>
              <a:cs typeface="Consolas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>
            <a:fillRect/>
          </a:stretch>
        </p:blipFill>
        <p:spPr>
          <a:xfrm>
            <a:off x="889852" y="1456898"/>
            <a:ext cx="7371240" cy="4607468"/>
          </a:xfrm>
          <a:prstGeom prst="rect">
            <a:avLst/>
          </a:prstGeom>
          <a:ln>
            <a:noFill/>
          </a:ln>
        </p:spPr>
      </p:pic>
      <p:sp>
        <p:nvSpPr>
          <p:cNvPr id="49" name="TextShape 2"/>
          <p:cNvSpPr txBox="1"/>
          <p:nvPr/>
        </p:nvSpPr>
        <p:spPr>
          <a:xfrm>
            <a:off x="2322432" y="1657095"/>
            <a:ext cx="2735193" cy="416723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 sz="2400"/>
              <a:t>100,000 cycles / bit</a:t>
            </a:r>
            <a:endParaRPr/>
          </a:p>
        </p:txBody>
      </p:sp>
      <p:sp>
        <p:nvSpPr>
          <p:cNvPr id="50" name="Line 3"/>
          <p:cNvSpPr/>
          <p:nvPr/>
        </p:nvSpPr>
        <p:spPr>
          <a:xfrm>
            <a:off x="3566592" y="2156771"/>
            <a:ext cx="0" cy="497716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51" name="Line 4"/>
          <p:cNvSpPr/>
          <p:nvPr/>
        </p:nvSpPr>
        <p:spPr>
          <a:xfrm>
            <a:off x="3068928" y="2654487"/>
            <a:ext cx="995328" cy="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52" name="Line 5"/>
          <p:cNvSpPr/>
          <p:nvPr/>
        </p:nvSpPr>
        <p:spPr>
          <a:xfrm>
            <a:off x="3068928" y="2654487"/>
            <a:ext cx="0" cy="165905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53" name="Line 6"/>
          <p:cNvSpPr/>
          <p:nvPr/>
        </p:nvSpPr>
        <p:spPr>
          <a:xfrm>
            <a:off x="4064256" y="2654487"/>
            <a:ext cx="0" cy="165905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0FBA4-31F0-7747-9875-47074D9A2075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373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Message Format</a:t>
            </a:r>
            <a:endParaRPr sz="2700" dirty="0">
              <a:latin typeface="Consolas"/>
              <a:cs typeface="Consolas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457172" y="1604841"/>
            <a:ext cx="8228763" cy="3977484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 sz="2700" dirty="0">
                <a:latin typeface="Consolas"/>
                <a:cs typeface="Consolas"/>
              </a:rPr>
              <a:t>Prologue: 11001100</a:t>
            </a:r>
            <a:endParaRPr sz="2700" dirty="0">
              <a:latin typeface="Consolas"/>
              <a:cs typeface="Consolas"/>
            </a:endParaRPr>
          </a:p>
          <a:p>
            <a:pPr>
              <a:buSzPct val="25000"/>
              <a:buFont typeface="StarSymbol"/>
              <a:buChar char=""/>
            </a:pPr>
            <a:r>
              <a:rPr lang="en-US" sz="2700" dirty="0">
                <a:latin typeface="Consolas"/>
                <a:cs typeface="Consolas"/>
              </a:rPr>
              <a:t>Message length</a:t>
            </a:r>
            <a:endParaRPr sz="2700" dirty="0">
              <a:latin typeface="Consolas"/>
              <a:cs typeface="Consolas"/>
            </a:endParaRPr>
          </a:p>
          <a:p>
            <a:pPr>
              <a:buSzPct val="25000"/>
              <a:buFont typeface="StarSymbol"/>
              <a:buChar char=""/>
            </a:pPr>
            <a:r>
              <a:rPr lang="en-US" sz="2700" dirty="0">
                <a:latin typeface="Consolas"/>
                <a:cs typeface="Consolas"/>
              </a:rPr>
              <a:t>Hamming[7,4] code with extra parity bit</a:t>
            </a:r>
            <a:endParaRPr sz="2700" dirty="0">
              <a:latin typeface="Consolas"/>
              <a:cs typeface="Consola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7A39-A897-0F49-9448-A4F0F21AA493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24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Results: Irregular Symbol Duration</a:t>
            </a:r>
            <a:endParaRPr sz="2700" dirty="0">
              <a:latin typeface="Consolas"/>
              <a:cs typeface="Consolas"/>
            </a:endParaRPr>
          </a:p>
        </p:txBody>
      </p:sp>
      <p:pic>
        <p:nvPicPr>
          <p:cNvPr id="57" name="Picture 56"/>
          <p:cNvPicPr/>
          <p:nvPr/>
        </p:nvPicPr>
        <p:blipFill>
          <a:blip r:embed="rId2"/>
          <a:stretch>
            <a:fillRect/>
          </a:stretch>
        </p:blipFill>
        <p:spPr>
          <a:xfrm rot="10800000">
            <a:off x="1995881" y="1520909"/>
            <a:ext cx="5302865" cy="3977484"/>
          </a:xfrm>
          <a:prstGeom prst="rect">
            <a:avLst/>
          </a:prstGeom>
          <a:ln>
            <a:noFill/>
          </a:ln>
        </p:spPr>
      </p:pic>
      <p:sp>
        <p:nvSpPr>
          <p:cNvPr id="58" name="TextShape 2"/>
          <p:cNvSpPr txBox="1"/>
          <p:nvPr/>
        </p:nvSpPr>
        <p:spPr>
          <a:xfrm>
            <a:off x="2583020" y="4006224"/>
            <a:ext cx="817684" cy="390270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 sz="2200"/>
              <a:t>11ms</a:t>
            </a:r>
            <a:endParaRPr/>
          </a:p>
        </p:txBody>
      </p:sp>
      <p:sp>
        <p:nvSpPr>
          <p:cNvPr id="59" name="TextShape 3"/>
          <p:cNvSpPr txBox="1"/>
          <p:nvPr/>
        </p:nvSpPr>
        <p:spPr>
          <a:xfrm>
            <a:off x="1492992" y="6470311"/>
            <a:ext cx="327" cy="314175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/>
              <a:t>12</a:t>
            </a:r>
            <a:endParaRPr/>
          </a:p>
        </p:txBody>
      </p:sp>
      <p:sp>
        <p:nvSpPr>
          <p:cNvPr id="60" name="TextShape 4"/>
          <p:cNvSpPr txBox="1"/>
          <p:nvPr/>
        </p:nvSpPr>
        <p:spPr>
          <a:xfrm>
            <a:off x="4810752" y="3757366"/>
            <a:ext cx="763803" cy="390270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 sz="2200"/>
              <a:t>7 ms</a:t>
            </a:r>
            <a:endParaRPr/>
          </a:p>
        </p:txBody>
      </p:sp>
      <p:sp>
        <p:nvSpPr>
          <p:cNvPr id="61" name="TextShape 5"/>
          <p:cNvSpPr txBox="1"/>
          <p:nvPr/>
        </p:nvSpPr>
        <p:spPr>
          <a:xfrm>
            <a:off x="3732480" y="2322676"/>
            <a:ext cx="917282" cy="390270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 sz="2200"/>
              <a:t>12 ms</a:t>
            </a:r>
            <a:endParaRPr/>
          </a:p>
        </p:txBody>
      </p:sp>
      <p:sp>
        <p:nvSpPr>
          <p:cNvPr id="62" name="TextShape 6"/>
          <p:cNvSpPr txBox="1"/>
          <p:nvPr/>
        </p:nvSpPr>
        <p:spPr>
          <a:xfrm>
            <a:off x="5606231" y="2654487"/>
            <a:ext cx="763803" cy="390270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 sz="2200"/>
              <a:t>9 ms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C834-60EF-0848-95F6-A45B2CCFBC0F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Results: Sample Drift</a:t>
            </a:r>
            <a:endParaRPr sz="2700" dirty="0">
              <a:latin typeface="Consolas"/>
              <a:cs typeface="Consolas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746496" y="2986298"/>
            <a:ext cx="1575936" cy="165905"/>
          </a:xfrm>
          <a:prstGeom prst="rect">
            <a:avLst/>
          </a:prstGeom>
          <a:solidFill>
            <a:srgbClr val="729FCF"/>
          </a:solidFill>
          <a:ln>
            <a:solidFill>
              <a:srgbClr val="3465AF"/>
            </a:solidFill>
          </a:ln>
        </p:spPr>
      </p:sp>
      <p:sp>
        <p:nvSpPr>
          <p:cNvPr id="65" name="CustomShape 3"/>
          <p:cNvSpPr/>
          <p:nvPr/>
        </p:nvSpPr>
        <p:spPr>
          <a:xfrm>
            <a:off x="2405376" y="2986298"/>
            <a:ext cx="1824768" cy="165905"/>
          </a:xfrm>
          <a:prstGeom prst="rect">
            <a:avLst/>
          </a:prstGeom>
          <a:solidFill>
            <a:srgbClr val="729FCF"/>
          </a:solidFill>
          <a:ln>
            <a:solidFill>
              <a:srgbClr val="3465AF"/>
            </a:solidFill>
          </a:ln>
        </p:spPr>
      </p:sp>
      <p:sp>
        <p:nvSpPr>
          <p:cNvPr id="66" name="CustomShape 4"/>
          <p:cNvSpPr/>
          <p:nvPr/>
        </p:nvSpPr>
        <p:spPr>
          <a:xfrm>
            <a:off x="4313088" y="2986298"/>
            <a:ext cx="1907712" cy="165905"/>
          </a:xfrm>
          <a:prstGeom prst="rect">
            <a:avLst/>
          </a:prstGeom>
          <a:solidFill>
            <a:srgbClr val="729FCF"/>
          </a:solidFill>
          <a:ln>
            <a:solidFill>
              <a:srgbClr val="3465AF"/>
            </a:solidFill>
          </a:ln>
        </p:spPr>
      </p:sp>
      <p:sp>
        <p:nvSpPr>
          <p:cNvPr id="67" name="CustomShape 5"/>
          <p:cNvSpPr/>
          <p:nvPr/>
        </p:nvSpPr>
        <p:spPr>
          <a:xfrm>
            <a:off x="6303744" y="2986298"/>
            <a:ext cx="1824768" cy="165905"/>
          </a:xfrm>
          <a:prstGeom prst="rect">
            <a:avLst/>
          </a:prstGeom>
          <a:solidFill>
            <a:srgbClr val="729FCF"/>
          </a:solidFill>
          <a:ln>
            <a:solidFill>
              <a:srgbClr val="3465AF"/>
            </a:solidFill>
          </a:ln>
        </p:spPr>
      </p:sp>
      <p:sp>
        <p:nvSpPr>
          <p:cNvPr id="68" name="Line 6"/>
          <p:cNvSpPr/>
          <p:nvPr/>
        </p:nvSpPr>
        <p:spPr>
          <a:xfrm flipV="1">
            <a:off x="1575936" y="3318108"/>
            <a:ext cx="0" cy="58066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69" name="Line 7"/>
          <p:cNvSpPr/>
          <p:nvPr/>
        </p:nvSpPr>
        <p:spPr>
          <a:xfrm flipV="1">
            <a:off x="3208692" y="3318108"/>
            <a:ext cx="0" cy="58066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70" name="Line 8"/>
          <p:cNvSpPr/>
          <p:nvPr/>
        </p:nvSpPr>
        <p:spPr>
          <a:xfrm flipV="1">
            <a:off x="4808793" y="3318108"/>
            <a:ext cx="0" cy="58066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71" name="Line 9"/>
          <p:cNvSpPr/>
          <p:nvPr/>
        </p:nvSpPr>
        <p:spPr>
          <a:xfrm flipV="1">
            <a:off x="6310928" y="3318108"/>
            <a:ext cx="0" cy="58066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72" name="Line 10"/>
          <p:cNvSpPr/>
          <p:nvPr/>
        </p:nvSpPr>
        <p:spPr>
          <a:xfrm flipV="1">
            <a:off x="7747753" y="3318108"/>
            <a:ext cx="0" cy="58066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017A-7B47-DA41-BC44-A57BBCF4500F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54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Results: Bandwidth</a:t>
            </a:r>
            <a:endParaRPr sz="2700" dirty="0">
              <a:latin typeface="Consolas"/>
              <a:cs typeface="Consolas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1078272" y="1990865"/>
            <a:ext cx="6718464" cy="2403996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 sz="3300"/>
              <a:t>12.5 MHz at 100,000 cycles / bit</a:t>
            </a:r>
            <a:endParaRPr/>
          </a:p>
          <a:p>
            <a:endParaRPr/>
          </a:p>
          <a:p>
            <a:r>
              <a:rPr lang="en-US" sz="3300"/>
              <a:t>= 125 bits / sec</a:t>
            </a:r>
            <a:endParaRPr/>
          </a:p>
          <a:p>
            <a:endParaRPr/>
          </a:p>
          <a:p>
            <a:r>
              <a:rPr lang="en-US" sz="3300"/>
              <a:t>~= 16 bytes / sec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6213A-1A7E-A84A-902E-82734D20D9B3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99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Theoretical Bandwidth</a:t>
            </a:r>
            <a:endParaRPr sz="2700" dirty="0">
              <a:latin typeface="Consolas"/>
              <a:cs typeface="Consolas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580608" y="1990865"/>
            <a:ext cx="5563126" cy="3566966"/>
          </a:xfrm>
          <a:prstGeom prst="rect">
            <a:avLst/>
          </a:prstGeom>
          <a:ln>
            <a:noFill/>
          </a:ln>
        </p:spPr>
      </p:pic>
      <p:sp>
        <p:nvSpPr>
          <p:cNvPr id="77" name="TextShape 2"/>
          <p:cNvSpPr txBox="1"/>
          <p:nvPr/>
        </p:nvSpPr>
        <p:spPr>
          <a:xfrm>
            <a:off x="6303744" y="3306678"/>
            <a:ext cx="2322432" cy="1006863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 sz="2200"/>
              <a:t>1,500 cycles / bit</a:t>
            </a:r>
            <a:endParaRPr/>
          </a:p>
          <a:p>
            <a:endParaRPr/>
          </a:p>
          <a:p>
            <a:r>
              <a:rPr lang="en-US" sz="2200"/>
              <a:t>~= 8.3 kbit / sec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5810-906A-EF4D-84F3-86734CBA688E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24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700" dirty="0">
                <a:latin typeface="Consolas"/>
                <a:cs typeface="Consolas"/>
              </a:rPr>
              <a:t>Other Improvements</a:t>
            </a:r>
            <a:endParaRPr sz="2700" dirty="0">
              <a:latin typeface="Consolas"/>
              <a:cs typeface="Consolas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457172" y="1604841"/>
            <a:ext cx="8228763" cy="3977484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 dirty="0">
                <a:latin typeface="Consolas"/>
                <a:cs typeface="Consolas"/>
              </a:rPr>
              <a:t>Frequency Shift Keying</a:t>
            </a:r>
            <a:endParaRPr dirty="0">
              <a:latin typeface="Consolas"/>
              <a:cs typeface="Consolas"/>
            </a:endParaRPr>
          </a:p>
          <a:p>
            <a:pPr>
              <a:buSzPct val="25000"/>
              <a:buFont typeface="StarSymbol"/>
              <a:buChar char=""/>
            </a:pPr>
            <a:r>
              <a:rPr lang="en-US" dirty="0">
                <a:latin typeface="Consolas"/>
                <a:cs typeface="Consolas"/>
              </a:rPr>
              <a:t>Protocol improvements:</a:t>
            </a:r>
            <a:endParaRPr dirty="0">
              <a:latin typeface="Consolas"/>
              <a:cs typeface="Consolas"/>
            </a:endParaRPr>
          </a:p>
          <a:p>
            <a:pPr lvl="1">
              <a:buSzPct val="25000"/>
              <a:buFont typeface="StarSymbol"/>
              <a:buChar char=""/>
            </a:pPr>
            <a:r>
              <a:rPr lang="en-US" dirty="0">
                <a:latin typeface="Consolas"/>
                <a:cs typeface="Consolas"/>
              </a:rPr>
              <a:t>Packets of fixed size (fix sample drift; a little more efficient)</a:t>
            </a:r>
            <a:endParaRPr dirty="0">
              <a:latin typeface="Consolas"/>
              <a:cs typeface="Consolas"/>
            </a:endParaRPr>
          </a:p>
          <a:p>
            <a:pPr>
              <a:buSzPct val="25000"/>
              <a:buFont typeface="StarSymbol"/>
              <a:buChar char=""/>
            </a:pPr>
            <a:r>
              <a:rPr lang="en-US" dirty="0">
                <a:latin typeface="Consolas"/>
                <a:cs typeface="Consolas"/>
              </a:rPr>
              <a:t>Regulate duration better</a:t>
            </a:r>
            <a:endParaRPr dirty="0">
              <a:latin typeface="Consolas"/>
              <a:cs typeface="Consola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3A987-B4FE-EA47-BEB1-6FE09666750F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1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6655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onsolas"/>
                <a:cs typeface="Consolas"/>
              </a:rPr>
              <a:t>Funtenna p0c meets reality</a:t>
            </a:r>
            <a:endParaRPr lang="en-US" sz="3000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513E0-D5D0-3F45-9130-5213E4DE7D04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ntenna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A09B-0B2B-1F45-B76B-5AAD63A86B6D}" type="datetime1">
              <a:rPr lang="en-US" smtClean="0"/>
              <a:t>12/27/13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104" y="177877"/>
            <a:ext cx="8229600" cy="11430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onsolas"/>
                <a:cs typeface="Consolas"/>
              </a:rPr>
              <a:t>Would be so nice if GPIO worked this way…</a:t>
            </a:r>
            <a:endParaRPr lang="en-US" sz="2600" dirty="0">
              <a:latin typeface="Consolas"/>
              <a:cs typeface="Consola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014F-A8F0-D044-A636-D54038415262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48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6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47484" y="1778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 smtClean="0">
                <a:latin typeface="Consolas"/>
                <a:cs typeface="Consolas"/>
              </a:rPr>
              <a:t>But GPIO input usually </a:t>
            </a:r>
            <a:r>
              <a:rPr lang="en-US" sz="2600" dirty="0" err="1" smtClean="0">
                <a:latin typeface="Consolas"/>
                <a:cs typeface="Consolas"/>
              </a:rPr>
              <a:t>MUX’d</a:t>
            </a:r>
            <a:endParaRPr lang="en-US" sz="2600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DBE0-8396-8C40-986B-6729A941B389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86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47484" y="1778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 smtClean="0">
                <a:latin typeface="Consolas"/>
                <a:cs typeface="Consolas"/>
              </a:rPr>
              <a:t>But GPIO input usually </a:t>
            </a:r>
            <a:r>
              <a:rPr lang="en-US" sz="2600" dirty="0" err="1" smtClean="0">
                <a:latin typeface="Consolas"/>
                <a:cs typeface="Consolas"/>
              </a:rPr>
              <a:t>MUX’d</a:t>
            </a:r>
            <a:endParaRPr lang="en-US" sz="2600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4385-4DF7-FA49-BF53-24A9E4527EDB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5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27 at 4.1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1576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892-4764-FD49-933A-A5573D92735E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23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48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E9C-06D8-4742-8D50-44E8176C2D35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51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4167"/>
            <a:ext cx="8229600" cy="62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ARM / Linux / PL011 UART EXAMPLE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9F145-AFC8-2B4D-8184-31287F94EEA1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79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14400" y="57114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AMBA: Advanced Microcontroller Bus Architecture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4167"/>
            <a:ext cx="8229600" cy="62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ARM / Linux / PL011 UART EXAMPLE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AD8D-636B-104D-90E5-27F93AC13E8D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0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4167"/>
            <a:ext cx="8229600" cy="62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ARM / Linux / PL011 UART EXAMPLE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0819E-E0CF-2448-82D8-BBE571C0E533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71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4167"/>
            <a:ext cx="8229600" cy="62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ARM / Linux / PL011 UART EXAMPLE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DE4D-311C-B940-9E0A-8C04C1327F76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209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14400" y="57114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Consolas"/>
                <a:cs typeface="Consolas"/>
              </a:rPr>
              <a:t>PL011 Datasheet http</a:t>
            </a:r>
            <a:r>
              <a:rPr lang="en-US" sz="1200" dirty="0">
                <a:latin typeface="Consolas"/>
                <a:cs typeface="Consolas"/>
              </a:rPr>
              <a:t>://</a:t>
            </a:r>
            <a:r>
              <a:rPr lang="en-US" sz="1200" dirty="0" err="1">
                <a:latin typeface="Consolas"/>
                <a:cs typeface="Consolas"/>
              </a:rPr>
              <a:t>infocenter.arm.com</a:t>
            </a:r>
            <a:r>
              <a:rPr lang="en-US" sz="1200" dirty="0">
                <a:latin typeface="Consolas"/>
                <a:cs typeface="Consolas"/>
              </a:rPr>
              <a:t>/help/topic/com.arm.doc.ddi0183f/DDI0183.pdf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4167"/>
            <a:ext cx="8229600" cy="62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ARM / Linux / PL011 UART EXAMPLE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FDCD-FC8E-8B4E-AF7E-8AE9C89DEB0B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2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2D2A-459F-874B-8006-7289D2DE0ECA}" type="datetime1">
              <a:rPr lang="en-US" smtClean="0"/>
              <a:t>12/27/13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Ang Cui - 30c3 - Firmware Fat Camp</a:t>
            </a:r>
            <a:endParaRPr lang="en-US"/>
          </a:p>
        </p:txBody>
      </p:sp>
      <p:pic>
        <p:nvPicPr>
          <p:cNvPr id="6" name="Picture 5" descr="Mythbusters-mythbusters-1339279-1280-102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825500"/>
            <a:ext cx="6715124" cy="5372099"/>
          </a:xfrm>
          <a:prstGeom prst="rect">
            <a:avLst/>
          </a:prstGeom>
        </p:spPr>
      </p:pic>
      <p:pic>
        <p:nvPicPr>
          <p:cNvPr id="5" name="Picture 4" descr="PhoneYouDon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9075" r="11667" b="11296"/>
          <a:stretch/>
        </p:blipFill>
        <p:spPr>
          <a:xfrm>
            <a:off x="3870477" y="3006808"/>
            <a:ext cx="870856" cy="1300236"/>
          </a:xfrm>
          <a:prstGeom prst="rect">
            <a:avLst/>
          </a:prstGeom>
        </p:spPr>
      </p:pic>
      <p:pic>
        <p:nvPicPr>
          <p:cNvPr id="7" name="Picture 6" descr="phone_demo_sketch5.t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t="17028" r="25110" b="30046"/>
          <a:stretch/>
        </p:blipFill>
        <p:spPr>
          <a:xfrm>
            <a:off x="5312448" y="3364385"/>
            <a:ext cx="2307551" cy="18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9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8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4" r="73942" b="7055"/>
          <a:stretch/>
        </p:blipFill>
        <p:spPr>
          <a:xfrm>
            <a:off x="0" y="5346095"/>
            <a:ext cx="2382762" cy="10280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4167"/>
            <a:ext cx="8229600" cy="62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ARM / Linux / PL011 UART EXAMPLE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2E1F-F744-DB49-BAF9-AAC01E601DDD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6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4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327"/>
            <a:ext cx="6011333" cy="4635605"/>
          </a:xfrm>
          <a:prstGeom prst="rect">
            <a:avLst/>
          </a:prstGeom>
        </p:spPr>
      </p:pic>
      <p:pic>
        <p:nvPicPr>
          <p:cNvPr id="5" name="Picture 4" descr="IMG_04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517"/>
            <a:ext cx="9144000" cy="1190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7904" y="3302000"/>
            <a:ext cx="198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CLOCK_UART = 0x5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16C1-904C-7445-8A78-CC088424C60B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80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8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4" r="73942" b="7055"/>
          <a:stretch/>
        </p:blipFill>
        <p:spPr>
          <a:xfrm>
            <a:off x="0" y="5346095"/>
            <a:ext cx="2382762" cy="10280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4167"/>
            <a:ext cx="8229600" cy="62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ARM / Linux / PL011 UART EXAMPLE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5016-4FA4-8B41-B9C8-3E841CF4AABA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4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8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4" r="73942" b="7055"/>
          <a:stretch/>
        </p:blipFill>
        <p:spPr>
          <a:xfrm>
            <a:off x="0" y="5346095"/>
            <a:ext cx="2382762" cy="10280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4167"/>
            <a:ext cx="8229600" cy="62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ARM / Linux / PL011 UART EXAMPLE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BAC29-F9B2-C549-BD63-4EBB9298C3CC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683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7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MG_048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4" r="73942" b="7055"/>
          <a:stretch/>
        </p:blipFill>
        <p:spPr>
          <a:xfrm>
            <a:off x="0" y="5346095"/>
            <a:ext cx="2382762" cy="10280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4167"/>
            <a:ext cx="8229600" cy="62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latin typeface="Consolas"/>
                <a:cs typeface="Consolas"/>
              </a:rPr>
              <a:t>ARM / Linux / PL011 UART EXAMPLE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868B-FD36-2840-8B9D-AB6707F14218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85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rajan Pro"/>
                <a:cs typeface="Trajan Pro"/>
              </a:rPr>
              <a:t>UART Funtenna 9600 baud</a:t>
            </a:r>
            <a:endParaRPr lang="en-US" dirty="0">
              <a:latin typeface="Trajan Pro"/>
              <a:cs typeface="Trajan Pro"/>
            </a:endParaRPr>
          </a:p>
        </p:txBody>
      </p:sp>
      <p:pic>
        <p:nvPicPr>
          <p:cNvPr id="4" name="Picture 3" descr="IMG_04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52" y="1272496"/>
            <a:ext cx="5684762" cy="519272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DA335-7518-E542-8CD6-1DCBFE0ECD81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rajan Pro"/>
                <a:cs typeface="Trajan Pro"/>
              </a:rPr>
              <a:t>UART Funtenna 9600 baud</a:t>
            </a:r>
            <a:endParaRPr lang="en-US" dirty="0">
              <a:latin typeface="Trajan Pro"/>
              <a:cs typeface="Trajan Pro"/>
            </a:endParaRPr>
          </a:p>
        </p:txBody>
      </p:sp>
      <p:pic>
        <p:nvPicPr>
          <p:cNvPr id="3" name="Picture 2" descr="IMG_04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24" y="1417638"/>
            <a:ext cx="4886476" cy="4923010"/>
          </a:xfrm>
          <a:prstGeom prst="rect">
            <a:avLst/>
          </a:prstGeom>
        </p:spPr>
      </p:pic>
      <p:pic>
        <p:nvPicPr>
          <p:cNvPr id="5" name="Picture 4" descr="IMG_043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1"/>
          <a:stretch/>
        </p:blipFill>
        <p:spPr>
          <a:xfrm>
            <a:off x="145143" y="1761286"/>
            <a:ext cx="4440792" cy="3330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300" y="5743884"/>
            <a:ext cx="22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“UUUUUUUUUUUUU”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C453E-FD7F-5C4C-B912-5361A05BF920}" type="datetime1">
              <a:rPr lang="en-US" smtClean="0"/>
              <a:t>12/27/13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5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rajan Pro"/>
                <a:cs typeface="Trajan Pro"/>
              </a:rPr>
              <a:t>UART Funtenna 460800 baud</a:t>
            </a:r>
            <a:endParaRPr lang="en-US" dirty="0">
              <a:latin typeface="Trajan Pro"/>
              <a:cs typeface="Trajan Pro"/>
            </a:endParaRPr>
          </a:p>
        </p:txBody>
      </p:sp>
      <p:pic>
        <p:nvPicPr>
          <p:cNvPr id="4" name="Picture 3" descr="IMG_04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52" y="1272496"/>
            <a:ext cx="5684762" cy="5192727"/>
          </a:xfrm>
          <a:prstGeom prst="rect">
            <a:avLst/>
          </a:prstGeom>
        </p:spPr>
      </p:pic>
      <p:pic>
        <p:nvPicPr>
          <p:cNvPr id="3" name="Picture 2" descr="IMG_04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52" y="1272496"/>
            <a:ext cx="5723500" cy="519272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8194-8862-E546-81FF-2749816058FD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6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rajan Pro"/>
                <a:cs typeface="Trajan Pro"/>
              </a:rPr>
              <a:t>UART Funtenna 460800 baud</a:t>
            </a:r>
            <a:endParaRPr lang="en-US" dirty="0">
              <a:latin typeface="Trajan Pro"/>
              <a:cs typeface="Trajan Pro"/>
            </a:endParaRPr>
          </a:p>
        </p:txBody>
      </p:sp>
      <p:pic>
        <p:nvPicPr>
          <p:cNvPr id="3" name="Picture 2" descr="IMG_04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24" y="1417638"/>
            <a:ext cx="4886476" cy="4923010"/>
          </a:xfrm>
          <a:prstGeom prst="rect">
            <a:avLst/>
          </a:prstGeom>
        </p:spPr>
      </p:pic>
      <p:pic>
        <p:nvPicPr>
          <p:cNvPr id="4" name="Picture 3" descr="IMG_04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24" y="1512679"/>
            <a:ext cx="4886476" cy="4787486"/>
          </a:xfrm>
          <a:prstGeom prst="rect">
            <a:avLst/>
          </a:prstGeom>
        </p:spPr>
      </p:pic>
      <p:pic>
        <p:nvPicPr>
          <p:cNvPr id="6" name="Picture 5" descr="IMG_043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8"/>
          <a:stretch/>
        </p:blipFill>
        <p:spPr>
          <a:xfrm>
            <a:off x="217713" y="1771565"/>
            <a:ext cx="3954128" cy="32600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300" y="5743884"/>
            <a:ext cx="22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“UUUUUUUUUUUUU”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AB02-82D9-5648-8C37-11CACD25EDF8}" type="datetime1">
              <a:rPr lang="en-US" smtClean="0"/>
              <a:t>12/27/13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3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>
                <a:latin typeface="Trajan Pro"/>
                <a:cs typeface="Trajan Pro"/>
              </a:rPr>
              <a:t>UART Funtenna</a:t>
            </a:r>
            <a:r>
              <a:rPr lang="en-US" sz="3500" dirty="0">
                <a:latin typeface="Trajan Pro"/>
                <a:cs typeface="Trajan Pro"/>
              </a:rPr>
              <a:t> </a:t>
            </a:r>
            <a:r>
              <a:rPr lang="en-US" sz="3500" dirty="0" smtClean="0">
                <a:latin typeface="Trajan Pro"/>
                <a:cs typeface="Trajan Pro"/>
              </a:rPr>
              <a:t>“1843200” baud</a:t>
            </a:r>
            <a:endParaRPr lang="en-US" sz="3500" dirty="0">
              <a:latin typeface="Trajan Pro"/>
              <a:cs typeface="Trajan Pro"/>
            </a:endParaRPr>
          </a:p>
        </p:txBody>
      </p:sp>
      <p:pic>
        <p:nvPicPr>
          <p:cNvPr id="4" name="Picture 3" descr="IMG_04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52" y="1272496"/>
            <a:ext cx="5684762" cy="5192727"/>
          </a:xfrm>
          <a:prstGeom prst="rect">
            <a:avLst/>
          </a:prstGeom>
        </p:spPr>
      </p:pic>
      <p:pic>
        <p:nvPicPr>
          <p:cNvPr id="3" name="Picture 2" descr="IMG_04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52" y="1272496"/>
            <a:ext cx="5723500" cy="5192727"/>
          </a:xfrm>
          <a:prstGeom prst="rect">
            <a:avLst/>
          </a:prstGeom>
        </p:spPr>
      </p:pic>
      <p:pic>
        <p:nvPicPr>
          <p:cNvPr id="5" name="Picture 4" descr="IMG_04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52" y="1272496"/>
            <a:ext cx="5723500" cy="520157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5E0A-FB50-7044-9C93-4844462C5240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rajan Pro"/>
                <a:cs typeface="Trajan Pro"/>
              </a:rPr>
              <a:t>Funtenna</a:t>
            </a:r>
            <a:endParaRPr lang="en-US" dirty="0">
              <a:latin typeface="Trajan Pro"/>
              <a:cs typeface="Traja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Noun: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1: Software payload that intentionally causes its host hardware to act as an improvised RF transmitter using existing hardware, which are typically not designed for electromagnetic emanation.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/>
                <a:cs typeface="Consolas"/>
              </a:rPr>
              <a:t>2: Software which intentionally causes compromising emanation.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2A50-3133-404E-91AB-2D42E4809334}" type="datetime1">
              <a:rPr lang="en-US" smtClean="0"/>
              <a:t>12/27/13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200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latin typeface="Trajan Pro"/>
                <a:cs typeface="Trajan Pro"/>
              </a:rPr>
              <a:t>UART Funtenna “1843200” baud</a:t>
            </a:r>
            <a:endParaRPr lang="en-US" sz="3500" dirty="0">
              <a:latin typeface="Trajan Pro"/>
              <a:cs typeface="Trajan Pro"/>
            </a:endParaRPr>
          </a:p>
        </p:txBody>
      </p:sp>
      <p:pic>
        <p:nvPicPr>
          <p:cNvPr id="8" name="Picture 7" descr="IMG_04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37" y="1421222"/>
            <a:ext cx="4806819" cy="4771540"/>
          </a:xfrm>
          <a:prstGeom prst="rect">
            <a:avLst/>
          </a:prstGeom>
        </p:spPr>
      </p:pic>
      <p:pic>
        <p:nvPicPr>
          <p:cNvPr id="9" name="Picture 8" descr="IMG_044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0"/>
          <a:stretch/>
        </p:blipFill>
        <p:spPr>
          <a:xfrm>
            <a:off x="278189" y="1834271"/>
            <a:ext cx="3943048" cy="37088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7300" y="5743884"/>
            <a:ext cx="22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“UUUUUUUUUUUUU”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06A6-3F7B-A244-A8C1-15CA00A68989}" type="datetime1">
              <a:rPr lang="en-US" smtClean="0"/>
              <a:t>12/27/13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4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88648" y="53135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latin typeface="Trajan Pro"/>
                <a:cs typeface="Trajan Pro"/>
              </a:rPr>
              <a:t>~ 1.8Mhz Carrier</a:t>
            </a:r>
            <a:endParaRPr lang="en-US" sz="3500" dirty="0">
              <a:latin typeface="Trajan Pro"/>
              <a:cs typeface="Trajan Pro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95632-FF82-4A42-8AA0-FAC404A16CF2}" type="datetime1">
              <a:rPr lang="en-US" smtClean="0"/>
              <a:t>12/27/13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Other Potential </a:t>
            </a:r>
            <a:r>
              <a:rPr lang="en-US" sz="3000" dirty="0" err="1" smtClean="0">
                <a:latin typeface="Trajan Pro"/>
                <a:cs typeface="Trajan Pro"/>
              </a:rPr>
              <a:t>Funtennas</a:t>
            </a:r>
            <a:endParaRPr lang="en-US" sz="3000" dirty="0">
              <a:latin typeface="Trajan Pro"/>
              <a:cs typeface="Trajan Pro"/>
            </a:endParaRPr>
          </a:p>
        </p:txBody>
      </p:sp>
      <p:pic>
        <p:nvPicPr>
          <p:cNvPr id="4" name="Picture 3" descr="IMG_148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2" r="5953" b="13051"/>
          <a:stretch/>
        </p:blipFill>
        <p:spPr>
          <a:xfrm>
            <a:off x="326572" y="1878018"/>
            <a:ext cx="5950857" cy="3262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095" y="5551714"/>
            <a:ext cx="6596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UART on HDD </a:t>
            </a:r>
          </a:p>
          <a:p>
            <a:r>
              <a:rPr lang="en-US" dirty="0" smtClean="0"/>
              <a:t>“Implementation </a:t>
            </a:r>
            <a:r>
              <a:rPr lang="en-US" dirty="0"/>
              <a:t>and Implications </a:t>
            </a:r>
            <a:r>
              <a:rPr lang="en-US" dirty="0" smtClean="0"/>
              <a:t>of a </a:t>
            </a:r>
            <a:r>
              <a:rPr lang="en-US" dirty="0"/>
              <a:t>Stealth Hard-Drive </a:t>
            </a:r>
            <a:r>
              <a:rPr lang="en-US" dirty="0" smtClean="0"/>
              <a:t>Backdoor”</a:t>
            </a:r>
            <a:endParaRPr lang="en-US" dirty="0"/>
          </a:p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0AD06-EA07-5841-BC02-CD8BEAC5C896}" type="datetime1">
              <a:rPr lang="en-US" smtClean="0"/>
              <a:t>12/27/13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810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Other Potential </a:t>
            </a:r>
            <a:r>
              <a:rPr lang="en-US" sz="3000" dirty="0" err="1" smtClean="0">
                <a:latin typeface="Trajan Pro"/>
                <a:cs typeface="Trajan Pro"/>
              </a:rPr>
              <a:t>Funtennas</a:t>
            </a:r>
            <a:endParaRPr lang="en-US" sz="3000" dirty="0">
              <a:latin typeface="Trajan Pro"/>
              <a:cs typeface="Trajan Pro"/>
            </a:endParaRPr>
          </a:p>
        </p:txBody>
      </p:sp>
      <p:pic>
        <p:nvPicPr>
          <p:cNvPr id="4" name="Picture 3" descr="IMG_148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2" r="5953" b="13051"/>
          <a:stretch/>
        </p:blipFill>
        <p:spPr>
          <a:xfrm>
            <a:off x="326572" y="3023809"/>
            <a:ext cx="3860887" cy="2116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095" y="5551714"/>
            <a:ext cx="6596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UART on HDD </a:t>
            </a:r>
          </a:p>
          <a:p>
            <a:r>
              <a:rPr lang="en-US" dirty="0" smtClean="0"/>
              <a:t>“Implementation </a:t>
            </a:r>
            <a:r>
              <a:rPr lang="en-US" dirty="0"/>
              <a:t>and Implications </a:t>
            </a:r>
            <a:r>
              <a:rPr lang="en-US" dirty="0" smtClean="0"/>
              <a:t>of a </a:t>
            </a:r>
            <a:r>
              <a:rPr lang="en-US" dirty="0"/>
              <a:t>Stealth Hard-Drive </a:t>
            </a:r>
            <a:r>
              <a:rPr lang="en-US" dirty="0" smtClean="0"/>
              <a:t>Backdoor”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at5_wiring_diagram_by_krha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89" y="1417638"/>
            <a:ext cx="3717768" cy="3892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8857" y="5346095"/>
            <a:ext cx="190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Ethernet Interface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0C77C-93B8-8343-B1F5-BAE18B671D7F}" type="datetime1">
              <a:rPr lang="en-US" smtClean="0"/>
              <a:t>12/27/13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88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rajan Pro"/>
                <a:cs typeface="Trajan Pro"/>
              </a:rPr>
              <a:t>Other Potential </a:t>
            </a:r>
            <a:r>
              <a:rPr lang="en-US" sz="3000" dirty="0" err="1" smtClean="0">
                <a:latin typeface="Trajan Pro"/>
                <a:cs typeface="Trajan Pro"/>
              </a:rPr>
              <a:t>Funtennas</a:t>
            </a:r>
            <a:endParaRPr lang="en-US" sz="3000" dirty="0">
              <a:latin typeface="Trajan Pro"/>
              <a:cs typeface="Trajan Pro"/>
            </a:endParaRPr>
          </a:p>
        </p:txBody>
      </p:sp>
      <p:pic>
        <p:nvPicPr>
          <p:cNvPr id="4" name="Picture 3" descr="IMG_148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2" r="5953" b="13051"/>
          <a:stretch/>
        </p:blipFill>
        <p:spPr>
          <a:xfrm>
            <a:off x="326572" y="3023809"/>
            <a:ext cx="3860887" cy="2116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095" y="5551714"/>
            <a:ext cx="6596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UART on HDD </a:t>
            </a:r>
          </a:p>
          <a:p>
            <a:r>
              <a:rPr lang="en-US" dirty="0" smtClean="0"/>
              <a:t>“Implementation </a:t>
            </a:r>
            <a:r>
              <a:rPr lang="en-US" dirty="0"/>
              <a:t>and Implications </a:t>
            </a:r>
            <a:r>
              <a:rPr lang="en-US" dirty="0" smtClean="0"/>
              <a:t>of a </a:t>
            </a:r>
            <a:r>
              <a:rPr lang="en-US" dirty="0"/>
              <a:t>Stealth Hard-Drive </a:t>
            </a:r>
            <a:r>
              <a:rPr lang="en-US" dirty="0" smtClean="0"/>
              <a:t>Backdoor”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cat5_wiring_diagram_by_krhain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89" y="1417638"/>
            <a:ext cx="3717768" cy="3892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58857" y="5346095"/>
            <a:ext cx="190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Ethernet Interface</a:t>
            </a:r>
            <a:endParaRPr lang="en-US" dirty="0"/>
          </a:p>
        </p:txBody>
      </p:sp>
      <p:pic>
        <p:nvPicPr>
          <p:cNvPr id="8" name="Picture 7" descr="closer-081014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4448"/>
            <a:ext cx="4344610" cy="1837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C3EEC-17D9-A947-BE70-8FA23E28D60A}" type="datetime1">
              <a:rPr lang="en-US" smtClean="0"/>
              <a:t>12/27/13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88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BA5E-A6CC-0241-92C6-67630925A718}" type="datetime1">
              <a:rPr lang="en-US" smtClean="0"/>
              <a:t>12/27/13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948" y="550135"/>
            <a:ext cx="77016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6600" b="1" dirty="0" smtClean="0">
                <a:solidFill>
                  <a:srgbClr val="FF0000"/>
                </a:solidFill>
                <a:latin typeface="Trajan Pro"/>
                <a:cs typeface="Trajan Pro"/>
              </a:rPr>
              <a:t>A</a:t>
            </a:r>
            <a:r>
              <a:rPr lang="en-US" sz="6600" b="1" dirty="0" smtClean="0">
                <a:latin typeface="Trajan Pro"/>
                <a:cs typeface="Trajan Pro"/>
              </a:rPr>
              <a:t>utotomic</a:t>
            </a:r>
          </a:p>
          <a:p>
            <a:pPr algn="dist"/>
            <a:r>
              <a:rPr lang="en-US" sz="10000" b="1" dirty="0" smtClean="0">
                <a:solidFill>
                  <a:srgbClr val="FF0000"/>
                </a:solidFill>
                <a:latin typeface="Trajan Pro"/>
                <a:cs typeface="Trajan Pro"/>
              </a:rPr>
              <a:t>B</a:t>
            </a:r>
            <a:r>
              <a:rPr lang="en-US" sz="10000" b="1" dirty="0" smtClean="0">
                <a:latin typeface="Trajan Pro"/>
                <a:cs typeface="Trajan Pro"/>
              </a:rPr>
              <a:t>inary</a:t>
            </a:r>
          </a:p>
          <a:p>
            <a:pPr algn="dist"/>
            <a:r>
              <a:rPr lang="en-US" sz="7000" b="1" dirty="0" smtClean="0">
                <a:solidFill>
                  <a:srgbClr val="FF0000"/>
                </a:solidFill>
                <a:latin typeface="Trajan Pro"/>
                <a:cs typeface="Trajan Pro"/>
              </a:rPr>
              <a:t>S</a:t>
            </a:r>
            <a:r>
              <a:rPr lang="en-US" sz="7000" b="1" dirty="0" smtClean="0">
                <a:latin typeface="Trajan Pro"/>
                <a:cs typeface="Trajan Pro"/>
              </a:rPr>
              <a:t>tructure</a:t>
            </a:r>
          </a:p>
          <a:p>
            <a:pPr algn="dist"/>
            <a:r>
              <a:rPr lang="en-US" sz="6400" b="1" dirty="0" smtClean="0">
                <a:solidFill>
                  <a:srgbClr val="FF0000"/>
                </a:solidFill>
                <a:latin typeface="Trajan Pro"/>
                <a:cs typeface="Trajan Pro"/>
              </a:rPr>
              <a:t>R</a:t>
            </a:r>
            <a:r>
              <a:rPr lang="en-US" sz="6400" b="1" dirty="0" smtClean="0">
                <a:latin typeface="Trajan Pro"/>
                <a:cs typeface="Trajan Pro"/>
              </a:rPr>
              <a:t>andomization</a:t>
            </a:r>
            <a:endParaRPr lang="en-US" sz="6400" b="1" dirty="0">
              <a:latin typeface="Trajan Pro"/>
              <a:cs typeface="Trajan Pr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95C0-14D4-2443-8913-A04D199ED5BA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4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948" y="550135"/>
            <a:ext cx="77016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6600" b="1" dirty="0" smtClean="0">
                <a:solidFill>
                  <a:srgbClr val="FF0000"/>
                </a:solidFill>
                <a:latin typeface="Trajan Pro"/>
                <a:cs typeface="Trajan Pro"/>
              </a:rPr>
              <a:t>A</a:t>
            </a:r>
            <a:r>
              <a:rPr lang="en-US" sz="6600" b="1" dirty="0" smtClean="0">
                <a:latin typeface="Trajan Pro"/>
                <a:cs typeface="Trajan Pro"/>
              </a:rPr>
              <a:t>utotomy</a:t>
            </a:r>
          </a:p>
          <a:p>
            <a:pPr algn="dist"/>
            <a:r>
              <a:rPr lang="en-US" sz="10000" b="1" dirty="0" smtClean="0">
                <a:solidFill>
                  <a:schemeClr val="bg1">
                    <a:lumMod val="85000"/>
                  </a:schemeClr>
                </a:solidFill>
                <a:latin typeface="Trajan Pro"/>
                <a:cs typeface="Trajan Pro"/>
              </a:rPr>
              <a:t>Binary</a:t>
            </a:r>
          </a:p>
          <a:p>
            <a:pPr algn="dist"/>
            <a:r>
              <a:rPr lang="en-US" sz="7000" b="1" dirty="0" smtClean="0">
                <a:solidFill>
                  <a:schemeClr val="bg1">
                    <a:lumMod val="85000"/>
                  </a:schemeClr>
                </a:solidFill>
                <a:latin typeface="Trajan Pro"/>
                <a:cs typeface="Trajan Pro"/>
              </a:rPr>
              <a:t>Structure</a:t>
            </a:r>
          </a:p>
          <a:p>
            <a:pPr algn="dist"/>
            <a:r>
              <a:rPr lang="en-US" sz="6400" b="1" dirty="0" smtClean="0">
                <a:solidFill>
                  <a:schemeClr val="bg1">
                    <a:lumMod val="85000"/>
                  </a:schemeClr>
                </a:solidFill>
                <a:latin typeface="Trajan Pro"/>
                <a:cs typeface="Trajan Pro"/>
              </a:rPr>
              <a:t>Randomization</a:t>
            </a:r>
            <a:endParaRPr lang="en-US" sz="6400" b="1" dirty="0">
              <a:solidFill>
                <a:schemeClr val="bg1">
                  <a:lumMod val="85000"/>
                </a:schemeClr>
              </a:solidFill>
              <a:latin typeface="Trajan Pro"/>
              <a:cs typeface="Trajan Pr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23CD-B42D-4448-AC1A-7E09CD85AFA0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3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948" y="550135"/>
            <a:ext cx="77016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6600" b="1" dirty="0" smtClean="0">
                <a:solidFill>
                  <a:schemeClr val="bg1">
                    <a:lumMod val="85000"/>
                  </a:schemeClr>
                </a:solidFill>
                <a:latin typeface="Trajan Pro"/>
                <a:cs typeface="Trajan Pro"/>
              </a:rPr>
              <a:t>Autotomic</a:t>
            </a:r>
          </a:p>
          <a:p>
            <a:pPr algn="dist"/>
            <a:r>
              <a:rPr lang="en-US" sz="10000" b="1" dirty="0" smtClean="0">
                <a:solidFill>
                  <a:srgbClr val="FF0000"/>
                </a:solidFill>
                <a:latin typeface="Trajan Pro"/>
                <a:cs typeface="Trajan Pro"/>
              </a:rPr>
              <a:t>B</a:t>
            </a:r>
            <a:r>
              <a:rPr lang="en-US" sz="10000" b="1" dirty="0" smtClean="0">
                <a:latin typeface="Trajan Pro"/>
                <a:cs typeface="Trajan Pro"/>
              </a:rPr>
              <a:t>inary</a:t>
            </a:r>
          </a:p>
          <a:p>
            <a:pPr algn="dist"/>
            <a:r>
              <a:rPr lang="en-US" sz="7000" b="1" dirty="0" smtClean="0">
                <a:solidFill>
                  <a:srgbClr val="FF0000"/>
                </a:solidFill>
                <a:latin typeface="Trajan Pro"/>
                <a:cs typeface="Trajan Pro"/>
              </a:rPr>
              <a:t>S</a:t>
            </a:r>
            <a:r>
              <a:rPr lang="en-US" sz="7000" b="1" dirty="0" smtClean="0">
                <a:latin typeface="Trajan Pro"/>
                <a:cs typeface="Trajan Pro"/>
              </a:rPr>
              <a:t>tructure</a:t>
            </a:r>
          </a:p>
          <a:p>
            <a:pPr algn="dist"/>
            <a:r>
              <a:rPr lang="en-US" sz="6400" b="1" dirty="0" smtClean="0">
                <a:solidFill>
                  <a:srgbClr val="FF0000"/>
                </a:solidFill>
                <a:latin typeface="Trajan Pro"/>
                <a:cs typeface="Trajan Pro"/>
              </a:rPr>
              <a:t>R</a:t>
            </a:r>
            <a:r>
              <a:rPr lang="en-US" sz="6400" b="1" dirty="0" smtClean="0">
                <a:latin typeface="Trajan Pro"/>
                <a:cs typeface="Trajan Pro"/>
              </a:rPr>
              <a:t>andomization</a:t>
            </a:r>
            <a:endParaRPr lang="en-US" sz="6400" b="1" dirty="0">
              <a:latin typeface="Trajan Pro"/>
              <a:cs typeface="Trajan Pro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0891-66BD-D848-903A-CFA298CBFBBF}" type="datetime1">
              <a:rPr lang="en-US" smtClean="0"/>
              <a:t>12/27/13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33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27 at 5.0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7" y="2256880"/>
            <a:ext cx="4684152" cy="3162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041" y="570893"/>
            <a:ext cx="678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Idea 1: Remove code that should </a:t>
            </a:r>
            <a:r>
              <a:rPr lang="en-US" sz="2000" dirty="0" smtClean="0">
                <a:solidFill>
                  <a:srgbClr val="FF0000"/>
                </a:solidFill>
                <a:latin typeface="Consolas"/>
                <a:cs typeface="Consolas"/>
              </a:rPr>
              <a:t>never execute</a:t>
            </a:r>
            <a:endParaRPr lang="en-US" sz="20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52AE-22FF-6E4F-A993-DD9AAADEC6E5}" type="datetime1">
              <a:rPr lang="en-US" smtClean="0"/>
              <a:t>12/27/13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Ang Cui - 30c3 - Firmware Fat Camp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38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1886</Words>
  <Application>Microsoft Macintosh PowerPoint</Application>
  <PresentationFormat>On-screen Show (4:3)</PresentationFormat>
  <Paragraphs>455</Paragraphs>
  <Slides>124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5" baseType="lpstr">
      <vt:lpstr>Office Theme</vt:lpstr>
      <vt:lpstr>PowerPoint Presentation</vt:lpstr>
      <vt:lpstr>PowerPoint Presentation</vt:lpstr>
      <vt:lpstr>PowerPoint Presentation</vt:lpstr>
      <vt:lpstr>With Zack Newman zjn2101@columbia.edu</vt:lpstr>
      <vt:lpstr>PowerPoint Presentation</vt:lpstr>
      <vt:lpstr>PowerPoint Presentation</vt:lpstr>
      <vt:lpstr>PowerPoint Presentation</vt:lpstr>
      <vt:lpstr>PowerPoint Presentation</vt:lpstr>
      <vt:lpstr>Funtenna</vt:lpstr>
      <vt:lpstr>Prior Art</vt:lpstr>
      <vt:lpstr>PowerPoint Presentation</vt:lpstr>
      <vt:lpstr>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 Art</vt:lpstr>
      <vt:lpstr>Prior Art</vt:lpstr>
      <vt:lpstr>Prior Art</vt:lpstr>
      <vt:lpstr>Prior Art</vt:lpstr>
      <vt:lpstr>Funtenna p0c</vt:lpstr>
      <vt:lpstr>Funtenna p0c</vt:lpstr>
      <vt:lpstr>Funtenna p0c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Funtenna p0c meets reality</vt:lpstr>
      <vt:lpstr>Would be so nice if GPIO worked this way…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UART Funtenna 9600 baud</vt:lpstr>
      <vt:lpstr>UART Funtenna 9600 baud</vt:lpstr>
      <vt:lpstr>UART Funtenna 460800 baud</vt:lpstr>
      <vt:lpstr>UART Funtenna 460800 baud</vt:lpstr>
      <vt:lpstr>UART Funtenna “1843200” baud</vt:lpstr>
      <vt:lpstr>PowerPoint Presentation</vt:lpstr>
      <vt:lpstr>PowerPoint Presentation</vt:lpstr>
      <vt:lpstr>Other Potential Funtennas</vt:lpstr>
      <vt:lpstr>Other Potential Funtennas</vt:lpstr>
      <vt:lpstr>Other Potential Funtennas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Autotomy: Intractable for the general case, but feasible for most specific cases.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 Cui</dc:creator>
  <cp:lastModifiedBy>a</cp:lastModifiedBy>
  <cp:revision>101</cp:revision>
  <dcterms:created xsi:type="dcterms:W3CDTF">2013-11-14T16:27:12Z</dcterms:created>
  <dcterms:modified xsi:type="dcterms:W3CDTF">2013-12-27T21:24:15Z</dcterms:modified>
</cp:coreProperties>
</file>